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6"/>
  </p:notesMasterIdLst>
  <p:handoutMasterIdLst>
    <p:handoutMasterId r:id="rId57"/>
  </p:handoutMasterIdLst>
  <p:sldIdLst>
    <p:sldId id="256" r:id="rId2"/>
    <p:sldId id="299" r:id="rId3"/>
    <p:sldId id="300" r:id="rId4"/>
    <p:sldId id="257" r:id="rId5"/>
    <p:sldId id="258" r:id="rId6"/>
    <p:sldId id="259" r:id="rId7"/>
    <p:sldId id="260" r:id="rId8"/>
    <p:sldId id="345" r:id="rId9"/>
    <p:sldId id="262" r:id="rId10"/>
    <p:sldId id="263" r:id="rId11"/>
    <p:sldId id="312" r:id="rId12"/>
    <p:sldId id="313" r:id="rId13"/>
    <p:sldId id="303" r:id="rId14"/>
    <p:sldId id="305" r:id="rId15"/>
    <p:sldId id="301" r:id="rId16"/>
    <p:sldId id="302" r:id="rId17"/>
    <p:sldId id="306" r:id="rId18"/>
    <p:sldId id="266" r:id="rId19"/>
    <p:sldId id="308" r:id="rId20"/>
    <p:sldId id="307" r:id="rId21"/>
    <p:sldId id="344" r:id="rId22"/>
    <p:sldId id="267" r:id="rId23"/>
    <p:sldId id="309" r:id="rId24"/>
    <p:sldId id="268" r:id="rId25"/>
    <p:sldId id="310" r:id="rId26"/>
    <p:sldId id="314" r:id="rId27"/>
    <p:sldId id="315" r:id="rId28"/>
    <p:sldId id="316" r:id="rId29"/>
    <p:sldId id="317" r:id="rId30"/>
    <p:sldId id="318" r:id="rId31"/>
    <p:sldId id="319" r:id="rId32"/>
    <p:sldId id="320" r:id="rId33"/>
    <p:sldId id="321" r:id="rId34"/>
    <p:sldId id="322" r:id="rId35"/>
    <p:sldId id="323" r:id="rId36"/>
    <p:sldId id="324" r:id="rId37"/>
    <p:sldId id="325" r:id="rId38"/>
    <p:sldId id="326" r:id="rId39"/>
    <p:sldId id="327" r:id="rId40"/>
    <p:sldId id="328" r:id="rId41"/>
    <p:sldId id="329" r:id="rId42"/>
    <p:sldId id="330" r:id="rId43"/>
    <p:sldId id="331" r:id="rId44"/>
    <p:sldId id="346" r:id="rId45"/>
    <p:sldId id="333" r:id="rId46"/>
    <p:sldId id="334" r:id="rId47"/>
    <p:sldId id="335" r:id="rId48"/>
    <p:sldId id="336" r:id="rId49"/>
    <p:sldId id="337" r:id="rId50"/>
    <p:sldId id="338" r:id="rId51"/>
    <p:sldId id="339" r:id="rId52"/>
    <p:sldId id="340" r:id="rId53"/>
    <p:sldId id="341" r:id="rId54"/>
    <p:sldId id="347"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05" autoAdjust="0"/>
  </p:normalViewPr>
  <p:slideViewPr>
    <p:cSldViewPr>
      <p:cViewPr varScale="1">
        <p:scale>
          <a:sx n="64" d="100"/>
          <a:sy n="64" d="100"/>
        </p:scale>
        <p:origin x="-134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38A391E-9017-4298-8DB3-3DEFCD698AEA}" type="datetimeFigureOut">
              <a:rPr lang="en-US" smtClean="0"/>
              <a:pPr/>
              <a:t>7/14/2010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B3B4622-5D6D-4CC6-A5EC-90B2952FBD93}"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66ED83-E017-4122-8F3A-61500B09B35D}" type="datetimeFigureOut">
              <a:rPr lang="en-US" smtClean="0"/>
              <a:pPr/>
              <a:t>7/14/2010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B42CA4-0562-4864-847A-553E9CE7B153}"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B42CA4-0562-4864-847A-553E9CE7B153}"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8D95EBB-46FD-4F06-9370-24F3FA966B63}" type="datetime1">
              <a:rPr lang="en-US" smtClean="0"/>
              <a:pPr/>
              <a:t>7/14/2010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2C289696-2B82-4E68-AB5F-AB07B0FCAE70}"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B22801-6B72-4D0E-BCB8-9338B37FEB33}" type="datetime1">
              <a:rPr lang="en-US" smtClean="0"/>
              <a:pPr/>
              <a:t>7/14/2010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C289696-2B82-4E68-AB5F-AB07B0FCAE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7607A49-BE54-4458-8796-8D829AE7D4B3}" type="datetime1">
              <a:rPr lang="en-US" smtClean="0"/>
              <a:pPr/>
              <a:t>7/14/2010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C289696-2B82-4E68-AB5F-AB07B0FCAE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AB7B19-F21B-47B6-8BE0-52264A8423B3}" type="datetime1">
              <a:rPr lang="en-US" smtClean="0"/>
              <a:pPr/>
              <a:t>7/14/2010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C289696-2B82-4E68-AB5F-AB07B0FCAE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E06C77E-F9A4-4A3B-842A-E26DAA91A2B9}" type="datetime1">
              <a:rPr lang="en-US" smtClean="0"/>
              <a:pPr/>
              <a:t>7/14/2010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C289696-2B82-4E68-AB5F-AB07B0FCAE70}"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300F292-89B8-43AD-83DB-FDB634BA3ABD}" type="datetime1">
              <a:rPr lang="en-US" smtClean="0"/>
              <a:pPr/>
              <a:t>7/14/2010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C289696-2B82-4E68-AB5F-AB07B0FCAE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3B60EAC-A22B-4549-A4CB-22924F9F3D4C}" type="datetime1">
              <a:rPr lang="en-US" smtClean="0"/>
              <a:pPr/>
              <a:t>7/14/2010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C289696-2B82-4E68-AB5F-AB07B0FCAE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446EC4B-14D8-49E8-A6A1-5AE430439373}" type="datetime1">
              <a:rPr lang="en-US" smtClean="0"/>
              <a:pPr/>
              <a:t>7/14/2010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C289696-2B82-4E68-AB5F-AB07B0FCAE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E83912D-A987-4920-B9E4-F08E87DFDEEE}" type="datetime1">
              <a:rPr lang="en-US" smtClean="0"/>
              <a:pPr/>
              <a:t>7/14/2010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C289696-2B82-4E68-AB5F-AB07B0FCAE70}"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2EC6D0E-F5AE-41EC-84B0-B250CA3EB332}" type="datetime1">
              <a:rPr lang="en-US" smtClean="0"/>
              <a:pPr/>
              <a:t>7/14/2010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C289696-2B82-4E68-AB5F-AB07B0FCAE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4EDD36F-BED0-4CE1-BEF6-0BCAC60B74EC}" type="datetime1">
              <a:rPr lang="en-US" smtClean="0"/>
              <a:pPr/>
              <a:t>7/14/2010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C289696-2B82-4E68-AB5F-AB07B0FCAE70}"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7000"/>
            <a:duotone>
              <a:schemeClr val="bg2">
                <a:shade val="9000"/>
                <a:satMod val="300000"/>
              </a:schemeClr>
              <a:schemeClr val="bg2">
                <a:tint val="90000"/>
                <a:satMod val="225000"/>
              </a:schemeClr>
            </a:duotone>
            <a:lum bright="-31000" contrast="-10000"/>
          </a:blip>
          <a:srcRect/>
          <a:tile tx="0" ty="0" sx="90000" sy="90000" flip="xy" algn="tl"/>
        </a:blip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EB817BA-D2F3-4440-A612-04EECA93E6B3}" type="datetime1">
              <a:rPr lang="en-US" smtClean="0"/>
              <a:pPr/>
              <a:t>7/14/2010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C289696-2B82-4E68-AB5F-AB07B0FCAE70}"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UT-sign-Fa-256-2"/>
          <p:cNvPicPr/>
          <p:nvPr/>
        </p:nvPicPr>
        <p:blipFill>
          <a:blip r:embed="rId3" cstate="print"/>
          <a:srcRect/>
          <a:stretch>
            <a:fillRect/>
          </a:stretch>
        </p:blipFill>
        <p:spPr bwMode="auto">
          <a:xfrm>
            <a:off x="7391400" y="0"/>
            <a:ext cx="1509773" cy="1494099"/>
          </a:xfrm>
          <a:prstGeom prst="rect">
            <a:avLst/>
          </a:prstGeom>
          <a:noFill/>
          <a:ln w="9525">
            <a:noFill/>
            <a:miter lim="800000"/>
            <a:headEnd/>
            <a:tailEnd/>
          </a:ln>
        </p:spPr>
      </p:pic>
      <p:sp>
        <p:nvSpPr>
          <p:cNvPr id="2" name="Title 1"/>
          <p:cNvSpPr>
            <a:spLocks noGrp="1"/>
          </p:cNvSpPr>
          <p:nvPr>
            <p:ph type="ctrTitle"/>
          </p:nvPr>
        </p:nvSpPr>
        <p:spPr>
          <a:xfrm>
            <a:off x="1432560" y="359898"/>
            <a:ext cx="7406640" cy="1697502"/>
          </a:xfrm>
        </p:spPr>
        <p:txBody>
          <a:bodyPr>
            <a:normAutofit fontScale="90000"/>
          </a:bodyPr>
          <a:lstStyle/>
          <a:p>
            <a:r>
              <a:rPr lang="en-US" dirty="0" smtClean="0"/>
              <a:t/>
            </a:r>
            <a:br>
              <a:rPr lang="en-US" dirty="0" smtClean="0"/>
            </a:br>
            <a:r>
              <a:rPr lang="en-US" dirty="0" smtClean="0"/>
              <a:t>Cooperative Spectrum </a:t>
            </a:r>
            <a:br>
              <a:rPr lang="en-US" dirty="0" smtClean="0"/>
            </a:br>
            <a:r>
              <a:rPr lang="en-US" dirty="0" smtClean="0"/>
              <a:t>Sensing in Cognitive Radio</a:t>
            </a:r>
            <a:endParaRPr lang="en-US" dirty="0"/>
          </a:p>
        </p:txBody>
      </p:sp>
      <p:sp>
        <p:nvSpPr>
          <p:cNvPr id="3" name="Subtitle 2"/>
          <p:cNvSpPr>
            <a:spLocks noGrp="1"/>
          </p:cNvSpPr>
          <p:nvPr>
            <p:ph type="subTitle" idx="1"/>
          </p:nvPr>
        </p:nvSpPr>
        <p:spPr>
          <a:xfrm>
            <a:off x="1432560" y="1850064"/>
            <a:ext cx="7406640" cy="3941136"/>
          </a:xfrm>
        </p:spPr>
        <p:txBody>
          <a:bodyPr>
            <a:normAutofit fontScale="85000" lnSpcReduction="20000"/>
          </a:bodyPr>
          <a:lstStyle/>
          <a:p>
            <a:endParaRPr lang="en-US" dirty="0" smtClean="0"/>
          </a:p>
          <a:p>
            <a:endParaRPr lang="en-US" dirty="0" smtClean="0"/>
          </a:p>
          <a:p>
            <a:r>
              <a:rPr lang="en-US" dirty="0" smtClean="0"/>
              <a:t>Project of the Course :</a:t>
            </a:r>
          </a:p>
          <a:p>
            <a:r>
              <a:rPr lang="en-US" dirty="0" smtClean="0"/>
              <a:t>Software Defined Radio</a:t>
            </a:r>
          </a:p>
          <a:p>
            <a:r>
              <a:rPr lang="en-US" dirty="0" smtClean="0"/>
              <a:t>Isfahan University of Technology</a:t>
            </a:r>
          </a:p>
          <a:p>
            <a:r>
              <a:rPr lang="en-US" dirty="0" smtClean="0"/>
              <a:t>Spring 2010</a:t>
            </a:r>
          </a:p>
          <a:p>
            <a:endParaRPr lang="en-US" dirty="0" smtClean="0"/>
          </a:p>
          <a:p>
            <a:endParaRPr lang="en-US" dirty="0" smtClean="0"/>
          </a:p>
          <a:p>
            <a:endParaRPr lang="en-US" dirty="0" smtClean="0"/>
          </a:p>
          <a:p>
            <a:pPr algn="ctr"/>
            <a:r>
              <a:rPr lang="en-US" dirty="0" smtClean="0"/>
              <a:t>Paria Rezaeinia</a:t>
            </a:r>
          </a:p>
          <a:p>
            <a:pPr algn="ctr"/>
            <a:r>
              <a:rPr lang="en-US" dirty="0" smtClean="0"/>
              <a:t>Zahra Ashouri</a:t>
            </a:r>
          </a:p>
          <a:p>
            <a:endParaRPr lang="en-US" dirty="0" smtClean="0"/>
          </a:p>
        </p:txBody>
      </p:sp>
      <p:sp>
        <p:nvSpPr>
          <p:cNvPr id="4" name="Slide Number Placeholder 3"/>
          <p:cNvSpPr>
            <a:spLocks noGrp="1"/>
          </p:cNvSpPr>
          <p:nvPr>
            <p:ph type="sldNum" sz="quarter" idx="12"/>
          </p:nvPr>
        </p:nvSpPr>
        <p:spPr>
          <a:xfrm>
            <a:off x="8382000" y="6305550"/>
            <a:ext cx="688848" cy="476250"/>
          </a:xfrm>
        </p:spPr>
        <p:txBody>
          <a:bodyPr/>
          <a:lstStyle/>
          <a:p>
            <a:fld id="{2C289696-2B82-4E68-AB5F-AB07B0FCAE70}" type="slidenum">
              <a:rPr lang="en-US" sz="1400" smtClean="0"/>
              <a:pPr/>
              <a:t>1</a:t>
            </a:fld>
            <a:r>
              <a:rPr lang="en-US" sz="1400" dirty="0" smtClean="0"/>
              <a:t>/54</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630362"/>
          </a:xfrm>
        </p:spPr>
        <p:txBody>
          <a:bodyPr>
            <a:normAutofit fontScale="90000"/>
          </a:bodyPr>
          <a:lstStyle/>
          <a:p>
            <a:r>
              <a:rPr lang="en-US" dirty="0" smtClean="0"/>
              <a:t>Primary transmitter</a:t>
            </a:r>
            <a:br>
              <a:rPr lang="en-US" dirty="0" smtClean="0"/>
            </a:br>
            <a:r>
              <a:rPr lang="en-US" dirty="0" smtClean="0"/>
              <a:t> detection methods </a:t>
            </a:r>
            <a:br>
              <a:rPr lang="en-US" dirty="0" smtClean="0"/>
            </a:br>
            <a:endParaRPr lang="en-US" dirty="0"/>
          </a:p>
        </p:txBody>
      </p:sp>
      <p:sp>
        <p:nvSpPr>
          <p:cNvPr id="3" name="Content Placeholder 2"/>
          <p:cNvSpPr>
            <a:spLocks noGrp="1"/>
          </p:cNvSpPr>
          <p:nvPr>
            <p:ph idx="1"/>
          </p:nvPr>
        </p:nvSpPr>
        <p:spPr>
          <a:xfrm>
            <a:off x="1435608" y="1905000"/>
            <a:ext cx="7498080" cy="4343400"/>
          </a:xfrm>
        </p:spPr>
        <p:txBody>
          <a:bodyPr/>
          <a:lstStyle/>
          <a:p>
            <a:r>
              <a:rPr lang="en-US" dirty="0" smtClean="0"/>
              <a:t>Energy Detection </a:t>
            </a:r>
          </a:p>
          <a:p>
            <a:r>
              <a:rPr lang="en-US" dirty="0" smtClean="0"/>
              <a:t>Wave-form Based Sensing</a:t>
            </a:r>
          </a:p>
          <a:p>
            <a:r>
              <a:rPr lang="en-US" dirty="0" smtClean="0"/>
              <a:t>Radio Identification Based Sensing</a:t>
            </a:r>
          </a:p>
          <a:p>
            <a:r>
              <a:rPr lang="en-US" dirty="0" smtClean="0"/>
              <a:t>Matched Filtering</a:t>
            </a:r>
          </a:p>
          <a:p>
            <a:r>
              <a:rPr lang="en-US" dirty="0" smtClean="0"/>
              <a:t>Other </a:t>
            </a:r>
            <a:endParaRPr lang="en-US" dirty="0"/>
          </a:p>
        </p:txBody>
      </p:sp>
      <p:sp>
        <p:nvSpPr>
          <p:cNvPr id="4" name="Slide Number Placeholder 3"/>
          <p:cNvSpPr>
            <a:spLocks noGrp="1"/>
          </p:cNvSpPr>
          <p:nvPr>
            <p:ph type="sldNum" sz="quarter" idx="12"/>
          </p:nvPr>
        </p:nvSpPr>
        <p:spPr>
          <a:xfrm>
            <a:off x="8382000" y="6305550"/>
            <a:ext cx="688848" cy="476250"/>
          </a:xfrm>
        </p:spPr>
        <p:txBody>
          <a:bodyPr/>
          <a:lstStyle/>
          <a:p>
            <a:fld id="{2C289696-2B82-4E68-AB5F-AB07B0FCAE70}" type="slidenum">
              <a:rPr lang="en-US" sz="1400" smtClean="0"/>
              <a:pPr/>
              <a:t>10</a:t>
            </a:fld>
            <a:r>
              <a:rPr lang="en-US" sz="1400" dirty="0" smtClean="0"/>
              <a:t>/54</a:t>
            </a:r>
            <a:endParaRPr lang="en-US" sz="1400"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249362"/>
          </a:xfrm>
        </p:spPr>
        <p:txBody>
          <a:bodyPr>
            <a:normAutofit fontScale="90000"/>
          </a:bodyPr>
          <a:lstStyle/>
          <a:p>
            <a:r>
              <a:rPr lang="en-US" dirty="0" smtClean="0"/>
              <a:t>Energy Detection </a:t>
            </a:r>
            <a:br>
              <a:rPr lang="en-US" dirty="0" smtClean="0"/>
            </a:br>
            <a:endParaRPr lang="en-US" dirty="0"/>
          </a:p>
        </p:txBody>
      </p:sp>
      <p:sp>
        <p:nvSpPr>
          <p:cNvPr id="4" name="Slide Number Placeholder 3"/>
          <p:cNvSpPr>
            <a:spLocks noGrp="1"/>
          </p:cNvSpPr>
          <p:nvPr>
            <p:ph type="sldNum" sz="quarter" idx="12"/>
          </p:nvPr>
        </p:nvSpPr>
        <p:spPr>
          <a:xfrm>
            <a:off x="8305800" y="6305550"/>
            <a:ext cx="765048" cy="476250"/>
          </a:xfrm>
        </p:spPr>
        <p:txBody>
          <a:bodyPr/>
          <a:lstStyle/>
          <a:p>
            <a:fld id="{2C289696-2B82-4E68-AB5F-AB07B0FCAE70}" type="slidenum">
              <a:rPr lang="en-US" sz="1400" smtClean="0"/>
              <a:pPr/>
              <a:t>11</a:t>
            </a:fld>
            <a:r>
              <a:rPr lang="en-US" sz="1400" dirty="0" smtClean="0"/>
              <a:t>/54</a:t>
            </a:r>
            <a:endParaRPr lang="en-US" sz="1400"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
        <p:nvSpPr>
          <p:cNvPr id="9" name="Content Placeholder 8"/>
          <p:cNvSpPr>
            <a:spLocks noGrp="1"/>
          </p:cNvSpPr>
          <p:nvPr>
            <p:ph idx="1"/>
          </p:nvPr>
        </p:nvSpPr>
        <p:spPr>
          <a:xfrm>
            <a:off x="1295400" y="1447800"/>
            <a:ext cx="7498080" cy="4800600"/>
          </a:xfrm>
        </p:spPr>
        <p:txBody>
          <a:bodyPr>
            <a:normAutofit/>
          </a:bodyPr>
          <a:lstStyle/>
          <a:p>
            <a:pPr algn="just"/>
            <a:r>
              <a:rPr lang="en-US" sz="2400" dirty="0" smtClean="0"/>
              <a:t>If prior knowledge of the PU signal is unknown, the energy detection method is optimal for detecting any  signals.</a:t>
            </a:r>
          </a:p>
          <a:p>
            <a:pPr algn="just"/>
            <a:r>
              <a:rPr lang="en-US" sz="2400" dirty="0" smtClean="0"/>
              <a:t>The energy detector scheme incurs a very low computational and implementation cost and complexities and therefore is widely used.</a:t>
            </a:r>
          </a:p>
          <a:p>
            <a:pPr algn="just"/>
            <a:r>
              <a:rPr lang="en-US" sz="2400" dirty="0" smtClean="0"/>
              <a:t>In this approach, the radio-frequency (RF) energy in the channel or the received signal strength indicator is measured to determine whether the channel is idle or not.</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7498080" cy="1249362"/>
          </a:xfrm>
        </p:spPr>
        <p:txBody>
          <a:bodyPr>
            <a:normAutofit fontScale="90000"/>
          </a:bodyPr>
          <a:lstStyle/>
          <a:p>
            <a:r>
              <a:rPr lang="en-US" dirty="0" smtClean="0"/>
              <a:t>ED Disadvantages</a:t>
            </a:r>
            <a:br>
              <a:rPr lang="en-US" dirty="0" smtClean="0"/>
            </a:br>
            <a:endParaRPr lang="en-US" dirty="0"/>
          </a:p>
        </p:txBody>
      </p:sp>
      <p:sp>
        <p:nvSpPr>
          <p:cNvPr id="4" name="Slide Number Placeholder 3"/>
          <p:cNvSpPr>
            <a:spLocks noGrp="1"/>
          </p:cNvSpPr>
          <p:nvPr>
            <p:ph type="sldNum" sz="quarter" idx="12"/>
          </p:nvPr>
        </p:nvSpPr>
        <p:spPr>
          <a:xfrm>
            <a:off x="8305800" y="6305550"/>
            <a:ext cx="765048" cy="476250"/>
          </a:xfrm>
        </p:spPr>
        <p:txBody>
          <a:bodyPr/>
          <a:lstStyle/>
          <a:p>
            <a:fld id="{2C289696-2B82-4E68-AB5F-AB07B0FCAE70}" type="slidenum">
              <a:rPr lang="en-US" sz="1400" smtClean="0"/>
              <a:pPr/>
              <a:t>12</a:t>
            </a:fld>
            <a:r>
              <a:rPr lang="en-US" sz="1400" dirty="0" smtClean="0"/>
              <a:t>/54</a:t>
            </a:r>
            <a:endParaRPr lang="en-US" sz="1400"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
        <p:nvSpPr>
          <p:cNvPr id="9" name="Content Placeholder 8"/>
          <p:cNvSpPr>
            <a:spLocks noGrp="1"/>
          </p:cNvSpPr>
          <p:nvPr>
            <p:ph idx="1"/>
          </p:nvPr>
        </p:nvSpPr>
        <p:spPr>
          <a:xfrm>
            <a:off x="1295400" y="1447800"/>
            <a:ext cx="7498080" cy="4800600"/>
          </a:xfrm>
        </p:spPr>
        <p:txBody>
          <a:bodyPr>
            <a:normAutofit/>
          </a:bodyPr>
          <a:lstStyle/>
          <a:p>
            <a:pPr algn="just"/>
            <a:r>
              <a:rPr lang="en-US" sz="2400" dirty="0" smtClean="0"/>
              <a:t>It has poor performance under low SNR conditions. This is because the noise variance is not accurately known at the low SNR, and the noise uncertainty may render the energy detection useless.</a:t>
            </a:r>
          </a:p>
          <a:p>
            <a:pPr algn="just"/>
            <a:r>
              <a:rPr lang="en-US" sz="2400" dirty="0" smtClean="0"/>
              <a:t>The threshold used in energy selection depends on the noise variance.</a:t>
            </a:r>
          </a:p>
          <a:p>
            <a:pPr algn="just"/>
            <a:r>
              <a:rPr lang="en-US" sz="2400" dirty="0" smtClean="0"/>
              <a:t>Another challenging issue is the inability to differentiate the interference from other secondary users sharing the same channel and the PU.</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498080" cy="1143000"/>
          </a:xfrm>
        </p:spPr>
        <p:txBody>
          <a:bodyPr anchor="t">
            <a:normAutofit/>
          </a:bodyPr>
          <a:lstStyle/>
          <a:p>
            <a:r>
              <a:rPr lang="en-US" sz="4200" dirty="0" smtClean="0"/>
              <a:t>Spectrum Sensing Challenges</a:t>
            </a:r>
            <a:endParaRPr lang="en-US" sz="4200" dirty="0"/>
          </a:p>
        </p:txBody>
      </p:sp>
      <p:sp>
        <p:nvSpPr>
          <p:cNvPr id="3" name="Content Placeholder 2"/>
          <p:cNvSpPr>
            <a:spLocks noGrp="1"/>
          </p:cNvSpPr>
          <p:nvPr>
            <p:ph idx="1"/>
          </p:nvPr>
        </p:nvSpPr>
        <p:spPr>
          <a:xfrm>
            <a:off x="1066800" y="1447800"/>
            <a:ext cx="7498080" cy="4800600"/>
          </a:xfrm>
        </p:spPr>
        <p:txBody>
          <a:bodyPr>
            <a:normAutofit/>
          </a:bodyPr>
          <a:lstStyle/>
          <a:p>
            <a:pPr marL="596646" indent="-514350">
              <a:buFont typeface="+mj-lt"/>
              <a:buAutoNum type="arabicPeriod"/>
            </a:pPr>
            <a:r>
              <a:rPr lang="en-US" i="1" dirty="0" smtClean="0"/>
              <a:t>Hardware Requirements </a:t>
            </a:r>
          </a:p>
          <a:p>
            <a:pPr marL="596646" indent="-514350">
              <a:buFont typeface="+mj-lt"/>
              <a:buAutoNum type="arabicPeriod"/>
            </a:pPr>
            <a:r>
              <a:rPr lang="en-US" i="1" dirty="0" smtClean="0"/>
              <a:t>Hidden Primary User Problem</a:t>
            </a:r>
          </a:p>
          <a:p>
            <a:pPr marL="596646" indent="-514350">
              <a:buFont typeface="+mj-lt"/>
              <a:buAutoNum type="arabicPeriod"/>
            </a:pPr>
            <a:r>
              <a:rPr lang="en-US" i="1" dirty="0" smtClean="0"/>
              <a:t>Detecting Spread Spectrum Primary Users</a:t>
            </a:r>
          </a:p>
          <a:p>
            <a:pPr marL="596646" indent="-514350">
              <a:buFont typeface="+mj-lt"/>
              <a:buAutoNum type="arabicPeriod"/>
            </a:pPr>
            <a:r>
              <a:rPr lang="en-US" i="1" dirty="0" smtClean="0"/>
              <a:t>Sensing Duration and Frequency</a:t>
            </a:r>
          </a:p>
          <a:p>
            <a:pPr marL="596646" indent="-514350">
              <a:buFont typeface="+mj-lt"/>
              <a:buAutoNum type="arabicPeriod"/>
            </a:pPr>
            <a:r>
              <a:rPr lang="en-US" i="1" dirty="0" smtClean="0"/>
              <a:t>Security</a:t>
            </a:r>
            <a:endParaRPr lang="en-US" dirty="0"/>
          </a:p>
        </p:txBody>
      </p:sp>
      <p:sp>
        <p:nvSpPr>
          <p:cNvPr id="4" name="Slide Number Placeholder 3"/>
          <p:cNvSpPr>
            <a:spLocks noGrp="1"/>
          </p:cNvSpPr>
          <p:nvPr>
            <p:ph type="sldNum" sz="quarter" idx="12"/>
          </p:nvPr>
        </p:nvSpPr>
        <p:spPr>
          <a:xfrm>
            <a:off x="8229600" y="6305550"/>
            <a:ext cx="841248" cy="476250"/>
          </a:xfrm>
        </p:spPr>
        <p:txBody>
          <a:bodyPr/>
          <a:lstStyle/>
          <a:p>
            <a:fld id="{2C289696-2B82-4E68-AB5F-AB07B0FCAE70}" type="slidenum">
              <a:rPr lang="en-US" sz="1400" smtClean="0"/>
              <a:pPr/>
              <a:t>13</a:t>
            </a:fld>
            <a:r>
              <a:rPr lang="en-US" sz="1400" dirty="0" smtClean="0"/>
              <a:t>/54</a:t>
            </a:r>
            <a:endParaRPr lang="en-US" sz="1400"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498080" cy="1143000"/>
          </a:xfrm>
        </p:spPr>
        <p:txBody>
          <a:bodyPr anchor="t">
            <a:normAutofit/>
          </a:bodyPr>
          <a:lstStyle/>
          <a:p>
            <a:r>
              <a:rPr lang="en-US" sz="4200" dirty="0" smtClean="0"/>
              <a:t>Spectrum Sensing Challenges</a:t>
            </a:r>
            <a:endParaRPr lang="en-US" sz="4200" dirty="0"/>
          </a:p>
        </p:txBody>
      </p:sp>
      <p:sp>
        <p:nvSpPr>
          <p:cNvPr id="3" name="Content Placeholder 2"/>
          <p:cNvSpPr>
            <a:spLocks noGrp="1"/>
          </p:cNvSpPr>
          <p:nvPr>
            <p:ph idx="1"/>
          </p:nvPr>
        </p:nvSpPr>
        <p:spPr>
          <a:xfrm>
            <a:off x="1066800" y="1447800"/>
            <a:ext cx="7498080" cy="1600200"/>
          </a:xfrm>
        </p:spPr>
        <p:txBody>
          <a:bodyPr/>
          <a:lstStyle/>
          <a:p>
            <a:pPr marL="365760" lvl="1" indent="-283464" algn="just">
              <a:spcBef>
                <a:spcPts val="600"/>
              </a:spcBef>
              <a:buSzPct val="80000"/>
              <a:buNone/>
            </a:pPr>
            <a:r>
              <a:rPr lang="en-US" sz="2000" i="1" dirty="0" smtClean="0"/>
              <a:t>Hidden Primary User Problem</a:t>
            </a:r>
          </a:p>
          <a:p>
            <a:pPr algn="just"/>
            <a:r>
              <a:rPr lang="en-US" sz="2000" dirty="0" smtClean="0"/>
              <a:t>Primary transmitter’s signal could not be detected because of the locations of devices . It can be caused by many factors including severe multipath fading or shadowing observed by secondary users.</a:t>
            </a:r>
          </a:p>
          <a:p>
            <a:pPr algn="just"/>
            <a:endParaRPr lang="en-US" sz="2000" i="1" dirty="0" smtClean="0"/>
          </a:p>
          <a:p>
            <a:pPr algn="just">
              <a:buNone/>
            </a:pPr>
            <a:endParaRPr lang="en-US" dirty="0"/>
          </a:p>
        </p:txBody>
      </p:sp>
      <p:sp>
        <p:nvSpPr>
          <p:cNvPr id="4" name="Slide Number Placeholder 3"/>
          <p:cNvSpPr>
            <a:spLocks noGrp="1"/>
          </p:cNvSpPr>
          <p:nvPr>
            <p:ph type="sldNum" sz="quarter" idx="12"/>
          </p:nvPr>
        </p:nvSpPr>
        <p:spPr>
          <a:xfrm>
            <a:off x="8305800" y="6305550"/>
            <a:ext cx="765048" cy="476250"/>
          </a:xfrm>
        </p:spPr>
        <p:txBody>
          <a:bodyPr/>
          <a:lstStyle/>
          <a:p>
            <a:fld id="{2C289696-2B82-4E68-AB5F-AB07B0FCAE70}" type="slidenum">
              <a:rPr lang="en-US" sz="1400" smtClean="0"/>
              <a:pPr/>
              <a:t>14</a:t>
            </a:fld>
            <a:r>
              <a:rPr lang="en-US" sz="1400" dirty="0" smtClean="0"/>
              <a:t>/54</a:t>
            </a:r>
            <a:endParaRPr lang="en-US" sz="1400"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pic>
        <p:nvPicPr>
          <p:cNvPr id="2050" name="Picture 2"/>
          <p:cNvPicPr>
            <a:picLocks noChangeAspect="1" noChangeArrowheads="1"/>
          </p:cNvPicPr>
          <p:nvPr/>
        </p:nvPicPr>
        <p:blipFill>
          <a:blip r:embed="rId3"/>
          <a:srcRect/>
          <a:stretch>
            <a:fillRect/>
          </a:stretch>
        </p:blipFill>
        <p:spPr bwMode="auto">
          <a:xfrm>
            <a:off x="1371600" y="3048000"/>
            <a:ext cx="6934200" cy="32289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498080" cy="1143000"/>
          </a:xfrm>
        </p:spPr>
        <p:txBody>
          <a:bodyPr anchor="t">
            <a:normAutofit/>
          </a:bodyPr>
          <a:lstStyle/>
          <a:p>
            <a:r>
              <a:rPr lang="en-US" sz="4000" dirty="0" smtClean="0">
                <a:effectLst>
                  <a:outerShdw blurRad="38100" dist="38100" dir="2700000" algn="tl">
                    <a:srgbClr val="000000">
                      <a:alpha val="43137"/>
                    </a:srgbClr>
                  </a:outerShdw>
                </a:effectLst>
              </a:rPr>
              <a:t>Cooperative Communications</a:t>
            </a:r>
            <a:endParaRPr lang="en-US" sz="40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66800" y="1447800"/>
            <a:ext cx="7498080" cy="4800600"/>
          </a:xfrm>
        </p:spPr>
        <p:txBody>
          <a:bodyPr>
            <a:normAutofit/>
          </a:bodyPr>
          <a:lstStyle/>
          <a:p>
            <a:pPr algn="justLow"/>
            <a:r>
              <a:rPr lang="en-US" sz="2800" dirty="0" smtClean="0"/>
              <a:t>Cooperative communications allows different users or nodes in a wireless network to share resources and to create collaboration.</a:t>
            </a:r>
          </a:p>
          <a:p>
            <a:pPr algn="justLow"/>
            <a:r>
              <a:rPr lang="en-US" sz="2800" dirty="0" smtClean="0"/>
              <a:t>Cooperative communication promises significant capacity and gain increase in wireless networks.</a:t>
            </a:r>
          </a:p>
          <a:p>
            <a:pPr algn="justLow">
              <a:buNone/>
            </a:pPr>
            <a:endParaRPr lang="en-US" sz="2800" dirty="0"/>
          </a:p>
        </p:txBody>
      </p:sp>
      <p:sp>
        <p:nvSpPr>
          <p:cNvPr id="4" name="Slide Number Placeholder 3"/>
          <p:cNvSpPr>
            <a:spLocks noGrp="1"/>
          </p:cNvSpPr>
          <p:nvPr>
            <p:ph type="sldNum" sz="quarter" idx="12"/>
          </p:nvPr>
        </p:nvSpPr>
        <p:spPr>
          <a:xfrm>
            <a:off x="8305800" y="6305550"/>
            <a:ext cx="765048" cy="476250"/>
          </a:xfrm>
        </p:spPr>
        <p:txBody>
          <a:bodyPr/>
          <a:lstStyle/>
          <a:p>
            <a:fld id="{2C289696-2B82-4E68-AB5F-AB07B0FCAE70}" type="slidenum">
              <a:rPr lang="en-US" sz="1400" smtClean="0"/>
              <a:pPr/>
              <a:t>15</a:t>
            </a:fld>
            <a:r>
              <a:rPr lang="en-US" sz="1400" dirty="0" smtClean="0"/>
              <a:t>/54</a:t>
            </a:r>
            <a:endParaRPr lang="en-US" sz="1400"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498080" cy="1143000"/>
          </a:xfrm>
        </p:spPr>
        <p:txBody>
          <a:bodyPr anchor="t">
            <a:normAutofit/>
          </a:bodyPr>
          <a:lstStyle/>
          <a:p>
            <a:r>
              <a:rPr lang="en-US" sz="4000" dirty="0" smtClean="0">
                <a:effectLst>
                  <a:outerShdw blurRad="38100" dist="38100" dir="2700000" algn="tl">
                    <a:srgbClr val="000000">
                      <a:alpha val="43137"/>
                    </a:srgbClr>
                  </a:outerShdw>
                </a:effectLst>
              </a:rPr>
              <a:t>Cooperative Communications</a:t>
            </a:r>
            <a:endParaRPr lang="en-US" sz="40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66800" y="1447800"/>
            <a:ext cx="7498080" cy="4800600"/>
          </a:xfrm>
        </p:spPr>
        <p:txBody>
          <a:bodyPr>
            <a:normAutofit fontScale="92500" lnSpcReduction="10000"/>
          </a:bodyPr>
          <a:lstStyle/>
          <a:p>
            <a:pPr algn="just"/>
            <a:r>
              <a:rPr lang="en-US" sz="2400" dirty="0" smtClean="0"/>
              <a:t> It has mainly three protocols:</a:t>
            </a:r>
          </a:p>
          <a:p>
            <a:pPr lvl="2" algn="just"/>
            <a:r>
              <a:rPr lang="en-US" dirty="0" smtClean="0"/>
              <a:t>Amplify &amp; forward (AF)</a:t>
            </a:r>
          </a:p>
          <a:p>
            <a:pPr lvl="4" algn="just">
              <a:buClr>
                <a:schemeClr val="accent1"/>
              </a:buClr>
              <a:buSzPct val="80000"/>
              <a:buFont typeface="Courier New" pitchFamily="49" charset="0"/>
              <a:buChar char="o"/>
            </a:pPr>
            <a:r>
              <a:rPr lang="en-US" dirty="0" smtClean="0"/>
              <a:t>The received signal is amplified and retransmitted to the destination. </a:t>
            </a:r>
          </a:p>
          <a:p>
            <a:pPr lvl="4" algn="just">
              <a:buClr>
                <a:schemeClr val="accent1"/>
              </a:buClr>
              <a:buSzPct val="80000"/>
              <a:buFont typeface="Courier New" pitchFamily="49" charset="0"/>
              <a:buChar char="o"/>
            </a:pPr>
            <a:r>
              <a:rPr lang="en-US" dirty="0" smtClean="0"/>
              <a:t>Simple and low cost implementation</a:t>
            </a:r>
          </a:p>
          <a:p>
            <a:pPr lvl="4" algn="just">
              <a:buClr>
                <a:schemeClr val="accent1"/>
              </a:buClr>
              <a:buSzPct val="80000"/>
              <a:buFont typeface="Courier New" pitchFamily="49" charset="0"/>
              <a:buChar char="o"/>
            </a:pPr>
            <a:r>
              <a:rPr lang="en-US" dirty="0" smtClean="0"/>
              <a:t>Noise is also amplified</a:t>
            </a:r>
          </a:p>
          <a:p>
            <a:pPr lvl="2" algn="just"/>
            <a:r>
              <a:rPr lang="en-US" dirty="0" smtClean="0"/>
              <a:t> Decode &amp; forward (DF) </a:t>
            </a:r>
          </a:p>
          <a:p>
            <a:pPr lvl="4" algn="just">
              <a:buClr>
                <a:schemeClr val="accent1"/>
              </a:buClr>
              <a:buSzPct val="80000"/>
              <a:buFont typeface="Courier New" pitchFamily="49" charset="0"/>
              <a:buChar char="o"/>
            </a:pPr>
            <a:r>
              <a:rPr lang="en-US" dirty="0" smtClean="0"/>
              <a:t>The relay attempts to decode the received signals. If successful, it </a:t>
            </a:r>
            <a:r>
              <a:rPr lang="en-US" dirty="0" smtClean="0"/>
              <a:t>re encodes </a:t>
            </a:r>
            <a:r>
              <a:rPr lang="en-US" dirty="0" smtClean="0"/>
              <a:t>the information and retransmits it</a:t>
            </a:r>
            <a:r>
              <a:rPr lang="en-US" dirty="0" smtClean="0"/>
              <a:t>.</a:t>
            </a:r>
            <a:endParaRPr lang="en-US" dirty="0" smtClean="0"/>
          </a:p>
          <a:p>
            <a:pPr lvl="2" algn="just"/>
            <a:r>
              <a:rPr lang="en-US" dirty="0" smtClean="0"/>
              <a:t>Compress &amp; forward (CF)</a:t>
            </a:r>
          </a:p>
          <a:p>
            <a:pPr lvl="4" algn="just">
              <a:buClr>
                <a:schemeClr val="accent1"/>
              </a:buClr>
              <a:buSzPct val="80000"/>
              <a:buFont typeface="Courier New" pitchFamily="49" charset="0"/>
              <a:buChar char="o"/>
            </a:pPr>
            <a:r>
              <a:rPr lang="en-US" dirty="0" smtClean="0"/>
              <a:t>Generate an estimate of the received signal then compressed, encoded, and transmitted in the hope that the estimated value may assist in decoding the original codeword at the destination.</a:t>
            </a:r>
            <a:endParaRPr lang="en-US" dirty="0"/>
          </a:p>
        </p:txBody>
      </p:sp>
      <p:sp>
        <p:nvSpPr>
          <p:cNvPr id="4" name="Slide Number Placeholder 3"/>
          <p:cNvSpPr>
            <a:spLocks noGrp="1"/>
          </p:cNvSpPr>
          <p:nvPr>
            <p:ph type="sldNum" sz="quarter" idx="12"/>
          </p:nvPr>
        </p:nvSpPr>
        <p:spPr>
          <a:xfrm>
            <a:off x="8305800" y="6305550"/>
            <a:ext cx="765048" cy="476250"/>
          </a:xfrm>
        </p:spPr>
        <p:txBody>
          <a:bodyPr/>
          <a:lstStyle/>
          <a:p>
            <a:fld id="{2C289696-2B82-4E68-AB5F-AB07B0FCAE70}" type="slidenum">
              <a:rPr lang="en-US" sz="1400" smtClean="0"/>
              <a:pPr/>
              <a:t>16</a:t>
            </a:fld>
            <a:r>
              <a:rPr lang="en-US" sz="1400" dirty="0" smtClean="0"/>
              <a:t>/54</a:t>
            </a:r>
            <a:endParaRPr lang="en-US" sz="1400"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Cooperative Spectrum</a:t>
            </a:r>
            <a:br>
              <a:rPr lang="en-US" dirty="0" smtClean="0"/>
            </a:br>
            <a:r>
              <a:rPr lang="en-US" dirty="0" smtClean="0"/>
              <a:t> Sensing</a:t>
            </a:r>
            <a:endParaRPr lang="en-US" dirty="0"/>
          </a:p>
        </p:txBody>
      </p:sp>
      <p:sp>
        <p:nvSpPr>
          <p:cNvPr id="3" name="Content Placeholder 2"/>
          <p:cNvSpPr>
            <a:spLocks noGrp="1"/>
          </p:cNvSpPr>
          <p:nvPr>
            <p:ph idx="1"/>
          </p:nvPr>
        </p:nvSpPr>
        <p:spPr>
          <a:xfrm>
            <a:off x="1066800" y="1447800"/>
            <a:ext cx="7620000" cy="4800600"/>
          </a:xfrm>
        </p:spPr>
        <p:txBody>
          <a:bodyPr>
            <a:normAutofit/>
          </a:bodyPr>
          <a:lstStyle/>
          <a:p>
            <a:pPr algn="just"/>
            <a:r>
              <a:rPr lang="en-US" sz="2800" dirty="0" smtClean="0"/>
              <a:t>cooperative spectrum sensing is performed as :</a:t>
            </a:r>
          </a:p>
          <a:p>
            <a:pPr marL="596646" indent="-514350" algn="just">
              <a:buFont typeface="+mj-lt"/>
              <a:buAutoNum type="arabicPeriod"/>
            </a:pPr>
            <a:r>
              <a:rPr lang="en-US" sz="2800" i="1" dirty="0" smtClean="0"/>
              <a:t>Every CR performs its own local spectrum sensing measurements independently and makes a binary decision on whether the PU is present or not.</a:t>
            </a:r>
          </a:p>
          <a:p>
            <a:pPr marL="596646" indent="-514350" algn="just">
              <a:buFont typeface="+mj-lt"/>
              <a:buAutoNum type="arabicPeriod"/>
            </a:pPr>
            <a:r>
              <a:rPr lang="en-US" sz="2800" i="1" dirty="0" smtClean="0"/>
              <a:t>All of the CRs forward their decisions to a common receiver.</a:t>
            </a:r>
          </a:p>
          <a:p>
            <a:pPr marL="596646" indent="-514350" algn="just">
              <a:buFont typeface="+mj-lt"/>
              <a:buAutoNum type="arabicPeriod"/>
            </a:pPr>
            <a:r>
              <a:rPr lang="en-US" sz="2800" i="1" dirty="0" smtClean="0"/>
              <a:t>The common receiver fuses the CR decisions and makes a final decision to infer the absence or presence of the PU.</a:t>
            </a:r>
            <a:endParaRPr lang="en-US" sz="2800" i="1" dirty="0"/>
          </a:p>
        </p:txBody>
      </p:sp>
      <p:sp>
        <p:nvSpPr>
          <p:cNvPr id="4" name="Slide Number Placeholder 3"/>
          <p:cNvSpPr>
            <a:spLocks noGrp="1"/>
          </p:cNvSpPr>
          <p:nvPr>
            <p:ph type="sldNum" sz="quarter" idx="12"/>
          </p:nvPr>
        </p:nvSpPr>
        <p:spPr>
          <a:xfrm>
            <a:off x="8229600" y="6305550"/>
            <a:ext cx="841248" cy="476250"/>
          </a:xfrm>
        </p:spPr>
        <p:txBody>
          <a:bodyPr/>
          <a:lstStyle/>
          <a:p>
            <a:fld id="{2C289696-2B82-4E68-AB5F-AB07B0FCAE70}" type="slidenum">
              <a:rPr lang="en-US" sz="1400" smtClean="0"/>
              <a:pPr/>
              <a:t>17</a:t>
            </a:fld>
            <a:r>
              <a:rPr lang="en-US" sz="1400" dirty="0" smtClean="0"/>
              <a:t>/54</a:t>
            </a:r>
            <a:endParaRPr lang="en-US" sz="1400"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Cooperative Spectrum</a:t>
            </a:r>
            <a:br>
              <a:rPr lang="en-US" dirty="0" smtClean="0"/>
            </a:br>
            <a:r>
              <a:rPr lang="en-US" dirty="0" smtClean="0"/>
              <a:t> Sensing</a:t>
            </a:r>
            <a:endParaRPr lang="en-US" dirty="0"/>
          </a:p>
        </p:txBody>
      </p:sp>
      <p:sp>
        <p:nvSpPr>
          <p:cNvPr id="3" name="Content Placeholder 2"/>
          <p:cNvSpPr>
            <a:spLocks noGrp="1"/>
          </p:cNvSpPr>
          <p:nvPr>
            <p:ph idx="1"/>
          </p:nvPr>
        </p:nvSpPr>
        <p:spPr>
          <a:xfrm>
            <a:off x="1143000" y="1447800"/>
            <a:ext cx="7714488" cy="4800600"/>
          </a:xfrm>
        </p:spPr>
        <p:txBody>
          <a:bodyPr>
            <a:normAutofit/>
          </a:bodyPr>
          <a:lstStyle/>
          <a:p>
            <a:pPr algn="just"/>
            <a:r>
              <a:rPr lang="en-US" sz="2800" dirty="0" smtClean="0"/>
              <a:t>Cooperative spectrum sensing is used to enhance the reliability of detecting PUs:</a:t>
            </a:r>
          </a:p>
          <a:p>
            <a:pPr algn="just"/>
            <a:r>
              <a:rPr lang="en-US" sz="2800" dirty="0" smtClean="0"/>
              <a:t>Decreases the probabilities of </a:t>
            </a:r>
            <a:r>
              <a:rPr lang="en-US" sz="2800" dirty="0" smtClean="0"/>
              <a:t>miss-detection </a:t>
            </a:r>
            <a:r>
              <a:rPr lang="en-US" sz="2800" dirty="0" smtClean="0"/>
              <a:t>and false alarm.(e.g.  when one CR is far away from the primary user</a:t>
            </a:r>
            <a:r>
              <a:rPr lang="en-US" sz="2800" dirty="0" smtClean="0"/>
              <a:t>)</a:t>
            </a:r>
            <a:endParaRPr lang="en-US" sz="2800" dirty="0" smtClean="0"/>
          </a:p>
          <a:p>
            <a:pPr algn="just"/>
            <a:r>
              <a:rPr lang="en-US" sz="2800" dirty="0" smtClean="0"/>
              <a:t>Solve hidden primary user problem.</a:t>
            </a:r>
          </a:p>
          <a:p>
            <a:pPr algn="just"/>
            <a:r>
              <a:rPr lang="en-US" sz="2800" dirty="0" smtClean="0"/>
              <a:t>Decrease sensing time.</a:t>
            </a:r>
          </a:p>
          <a:p>
            <a:pPr lvl="1" algn="just"/>
            <a:endParaRPr lang="en-US" dirty="0"/>
          </a:p>
        </p:txBody>
      </p:sp>
      <p:sp>
        <p:nvSpPr>
          <p:cNvPr id="4" name="Slide Number Placeholder 3"/>
          <p:cNvSpPr>
            <a:spLocks noGrp="1"/>
          </p:cNvSpPr>
          <p:nvPr>
            <p:ph type="sldNum" sz="quarter" idx="12"/>
          </p:nvPr>
        </p:nvSpPr>
        <p:spPr>
          <a:xfrm>
            <a:off x="8305800" y="6305550"/>
            <a:ext cx="765048" cy="476250"/>
          </a:xfrm>
        </p:spPr>
        <p:txBody>
          <a:bodyPr/>
          <a:lstStyle/>
          <a:p>
            <a:fld id="{2C289696-2B82-4E68-AB5F-AB07B0FCAE70}" type="slidenum">
              <a:rPr lang="en-US" sz="1400" smtClean="0"/>
              <a:pPr/>
              <a:t>18</a:t>
            </a:fld>
            <a:r>
              <a:rPr lang="en-US" sz="1400" dirty="0" smtClean="0"/>
              <a:t>/54</a:t>
            </a:r>
            <a:endParaRPr lang="en-US" sz="1400"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Cooperative Spectrum</a:t>
            </a:r>
            <a:br>
              <a:rPr lang="en-US" dirty="0" smtClean="0"/>
            </a:br>
            <a:r>
              <a:rPr lang="en-US" dirty="0" smtClean="0"/>
              <a:t> Sensing</a:t>
            </a:r>
            <a:endParaRPr lang="en-US" dirty="0"/>
          </a:p>
        </p:txBody>
      </p:sp>
      <p:sp>
        <p:nvSpPr>
          <p:cNvPr id="4" name="Slide Number Placeholder 3"/>
          <p:cNvSpPr>
            <a:spLocks noGrp="1"/>
          </p:cNvSpPr>
          <p:nvPr>
            <p:ph type="sldNum" sz="quarter" idx="12"/>
          </p:nvPr>
        </p:nvSpPr>
        <p:spPr>
          <a:xfrm>
            <a:off x="8305800" y="6305550"/>
            <a:ext cx="765048" cy="476250"/>
          </a:xfrm>
        </p:spPr>
        <p:txBody>
          <a:bodyPr/>
          <a:lstStyle/>
          <a:p>
            <a:fld id="{2C289696-2B82-4E68-AB5F-AB07B0FCAE70}" type="slidenum">
              <a:rPr lang="en-US" sz="1400" smtClean="0"/>
              <a:pPr/>
              <a:t>19</a:t>
            </a:fld>
            <a:r>
              <a:rPr lang="en-US" sz="1400" dirty="0" smtClean="0"/>
              <a:t>/54</a:t>
            </a:r>
            <a:endParaRPr lang="en-US" sz="1400"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pic>
        <p:nvPicPr>
          <p:cNvPr id="4098" name="Picture 2"/>
          <p:cNvPicPr>
            <a:picLocks noGrp="1" noChangeAspect="1" noChangeArrowheads="1"/>
          </p:cNvPicPr>
          <p:nvPr>
            <p:ph idx="1"/>
          </p:nvPr>
        </p:nvPicPr>
        <p:blipFill>
          <a:blip r:embed="rId3"/>
          <a:srcRect/>
          <a:stretch>
            <a:fillRect/>
          </a:stretch>
        </p:blipFill>
        <p:spPr bwMode="auto">
          <a:xfrm>
            <a:off x="1295400" y="1828800"/>
            <a:ext cx="7499350" cy="399447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Introduction</a:t>
            </a:r>
          </a:p>
          <a:p>
            <a:pPr algn="just"/>
            <a:r>
              <a:rPr lang="en-US" dirty="0" smtClean="0"/>
              <a:t>Cognitive Radio Overview</a:t>
            </a:r>
          </a:p>
          <a:p>
            <a:pPr algn="just"/>
            <a:r>
              <a:rPr lang="en-US" dirty="0" smtClean="0"/>
              <a:t>Spectrum Sensing</a:t>
            </a:r>
          </a:p>
          <a:p>
            <a:pPr algn="just"/>
            <a:r>
              <a:rPr lang="en-US" dirty="0" smtClean="0"/>
              <a:t>Energy Detection Method</a:t>
            </a:r>
          </a:p>
          <a:p>
            <a:pPr algn="just"/>
            <a:r>
              <a:rPr lang="en-US" dirty="0" smtClean="0"/>
              <a:t>Cooperative Communication</a:t>
            </a:r>
          </a:p>
          <a:p>
            <a:pPr algn="just"/>
            <a:r>
              <a:rPr lang="en-US" dirty="0" smtClean="0"/>
              <a:t>Cooperative Spectrum Sensing</a:t>
            </a:r>
          </a:p>
          <a:p>
            <a:pPr algn="just"/>
            <a:r>
              <a:rPr lang="en-US" dirty="0" smtClean="0"/>
              <a:t>Cooperative Sensing Methods</a:t>
            </a:r>
          </a:p>
          <a:p>
            <a:pPr algn="just"/>
            <a:r>
              <a:rPr lang="en-US" dirty="0" smtClean="0"/>
              <a:t>Hard Decision Combining</a:t>
            </a:r>
          </a:p>
          <a:p>
            <a:pPr algn="just"/>
            <a:r>
              <a:rPr lang="en-US" dirty="0" smtClean="0"/>
              <a:t>Soft Decision Combining</a:t>
            </a:r>
          </a:p>
          <a:p>
            <a:pPr algn="just"/>
            <a:r>
              <a:rPr lang="en-US" dirty="0" smtClean="0"/>
              <a:t>Soft and Hard Combination method </a:t>
            </a:r>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a:p>
        </p:txBody>
      </p:sp>
      <p:sp>
        <p:nvSpPr>
          <p:cNvPr id="4" name="Slide Number Placeholder 3"/>
          <p:cNvSpPr>
            <a:spLocks noGrp="1"/>
          </p:cNvSpPr>
          <p:nvPr>
            <p:ph type="sldNum" sz="quarter" idx="12"/>
          </p:nvPr>
        </p:nvSpPr>
        <p:spPr>
          <a:xfrm>
            <a:off x="8229600" y="6305550"/>
            <a:ext cx="841248" cy="476250"/>
          </a:xfrm>
        </p:spPr>
        <p:txBody>
          <a:bodyPr/>
          <a:lstStyle/>
          <a:p>
            <a:fld id="{2C289696-2B82-4E68-AB5F-AB07B0FCAE70}" type="slidenum">
              <a:rPr lang="en-US" sz="1400" smtClean="0"/>
              <a:pPr/>
              <a:t>2</a:t>
            </a:fld>
            <a:r>
              <a:rPr lang="en-US" sz="1400" dirty="0" smtClean="0"/>
              <a:t>/54</a:t>
            </a:r>
            <a:endParaRPr lang="en-US" sz="1400"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498080" cy="1143000"/>
          </a:xfrm>
        </p:spPr>
        <p:txBody>
          <a:bodyPr anchor="t">
            <a:normAutofit/>
          </a:bodyPr>
          <a:lstStyle/>
          <a:p>
            <a:r>
              <a:rPr lang="en-US" sz="3600" dirty="0" smtClean="0"/>
              <a:t>Cooperative Sensing Challenges</a:t>
            </a:r>
            <a:endParaRPr lang="en-US" sz="3600" dirty="0"/>
          </a:p>
        </p:txBody>
      </p:sp>
      <p:sp>
        <p:nvSpPr>
          <p:cNvPr id="3" name="Content Placeholder 2"/>
          <p:cNvSpPr>
            <a:spLocks noGrp="1"/>
          </p:cNvSpPr>
          <p:nvPr>
            <p:ph idx="1"/>
          </p:nvPr>
        </p:nvSpPr>
        <p:spPr>
          <a:xfrm>
            <a:off x="990600" y="1447800"/>
            <a:ext cx="7498080" cy="4953000"/>
          </a:xfrm>
        </p:spPr>
        <p:txBody>
          <a:bodyPr>
            <a:normAutofit/>
          </a:bodyPr>
          <a:lstStyle/>
          <a:p>
            <a:pPr algn="just"/>
            <a:r>
              <a:rPr lang="en-US" sz="3000" dirty="0" smtClean="0"/>
              <a:t>Increased </a:t>
            </a:r>
            <a:r>
              <a:rPr lang="en-US" sz="3000" dirty="0" smtClean="0"/>
              <a:t>complexity</a:t>
            </a:r>
            <a:endParaRPr lang="en-US" sz="3000" dirty="0" smtClean="0"/>
          </a:p>
          <a:p>
            <a:pPr algn="just"/>
            <a:r>
              <a:rPr lang="en-US" sz="2800" dirty="0" smtClean="0"/>
              <a:t>Cooperative spectrum sensing will go through two successive channels: 1) sensing channel (from the PU to CRs) and 2) reporting channel (from the CRs to the common receiver). This will deteriorate the transmission reliability of the sensing results.</a:t>
            </a:r>
            <a:endParaRPr lang="en-US" sz="3000" dirty="0" smtClean="0"/>
          </a:p>
          <a:p>
            <a:pPr algn="just"/>
            <a:endParaRPr lang="en-US" sz="3000" dirty="0" smtClean="0"/>
          </a:p>
          <a:p>
            <a:pPr algn="just"/>
            <a:endParaRPr lang="en-US" sz="3000" dirty="0"/>
          </a:p>
        </p:txBody>
      </p:sp>
      <p:sp>
        <p:nvSpPr>
          <p:cNvPr id="4" name="Slide Number Placeholder 3"/>
          <p:cNvSpPr>
            <a:spLocks noGrp="1"/>
          </p:cNvSpPr>
          <p:nvPr>
            <p:ph type="sldNum" sz="quarter" idx="12"/>
          </p:nvPr>
        </p:nvSpPr>
        <p:spPr>
          <a:xfrm>
            <a:off x="8305800" y="6305550"/>
            <a:ext cx="765048" cy="476250"/>
          </a:xfrm>
        </p:spPr>
        <p:txBody>
          <a:bodyPr/>
          <a:lstStyle/>
          <a:p>
            <a:fld id="{2C289696-2B82-4E68-AB5F-AB07B0FCAE70}" type="slidenum">
              <a:rPr lang="en-US" sz="1400" smtClean="0"/>
              <a:pPr/>
              <a:t>20</a:t>
            </a:fld>
            <a:r>
              <a:rPr lang="en-US" sz="1400" dirty="0" smtClean="0"/>
              <a:t>/54</a:t>
            </a:r>
            <a:endParaRPr lang="en-US" sz="1400"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498080" cy="1143000"/>
          </a:xfrm>
        </p:spPr>
        <p:txBody>
          <a:bodyPr anchor="t">
            <a:normAutofit/>
          </a:bodyPr>
          <a:lstStyle/>
          <a:p>
            <a:r>
              <a:rPr lang="en-US" sz="3600" dirty="0" smtClean="0"/>
              <a:t>Cooperative Sensing Challenges</a:t>
            </a:r>
            <a:endParaRPr lang="en-US" sz="3600" dirty="0"/>
          </a:p>
        </p:txBody>
      </p:sp>
      <p:sp>
        <p:nvSpPr>
          <p:cNvPr id="3" name="Content Placeholder 2"/>
          <p:cNvSpPr>
            <a:spLocks noGrp="1"/>
          </p:cNvSpPr>
          <p:nvPr>
            <p:ph idx="1"/>
          </p:nvPr>
        </p:nvSpPr>
        <p:spPr>
          <a:xfrm>
            <a:off x="990600" y="1447800"/>
            <a:ext cx="7498080" cy="4953000"/>
          </a:xfrm>
        </p:spPr>
        <p:txBody>
          <a:bodyPr>
            <a:noAutofit/>
          </a:bodyPr>
          <a:lstStyle/>
          <a:p>
            <a:pPr algn="just"/>
            <a:r>
              <a:rPr lang="en-US" sz="2600" dirty="0" smtClean="0"/>
              <a:t>In a CR network with a large number of CRs, cooperative spectrum sensing may become impractical because in a time slot only one CR should send its local decision to the common receiver so as to separate decisions easily at the receiver end.</a:t>
            </a:r>
          </a:p>
          <a:p>
            <a:pPr algn="just"/>
            <a:r>
              <a:rPr lang="en-US" sz="2600" dirty="0" smtClean="0"/>
              <a:t>Cooperating with all users in the network does not necessarily achieve the optimum performance.</a:t>
            </a:r>
          </a:p>
          <a:p>
            <a:pPr algn="just"/>
            <a:r>
              <a:rPr lang="en-US" sz="2600" dirty="0" smtClean="0"/>
              <a:t>Cognitive users with highest primary user’s signal to noise ratio are chosen for collaboration.</a:t>
            </a:r>
          </a:p>
          <a:p>
            <a:pPr algn="just"/>
            <a:r>
              <a:rPr lang="en-US" sz="2600" dirty="0" smtClean="0"/>
              <a:t>Cooperation can be done with two CRs per cluster while keeping the others isolated.</a:t>
            </a:r>
          </a:p>
          <a:p>
            <a:pPr algn="just"/>
            <a:endParaRPr lang="en-US" sz="2600" dirty="0" smtClean="0"/>
          </a:p>
          <a:p>
            <a:pPr algn="just"/>
            <a:endParaRPr lang="en-US" sz="2600" dirty="0"/>
          </a:p>
        </p:txBody>
      </p:sp>
      <p:sp>
        <p:nvSpPr>
          <p:cNvPr id="4" name="Slide Number Placeholder 3"/>
          <p:cNvSpPr>
            <a:spLocks noGrp="1"/>
          </p:cNvSpPr>
          <p:nvPr>
            <p:ph type="sldNum" sz="quarter" idx="12"/>
          </p:nvPr>
        </p:nvSpPr>
        <p:spPr>
          <a:xfrm>
            <a:off x="8305800" y="6305550"/>
            <a:ext cx="765048" cy="476250"/>
          </a:xfrm>
        </p:spPr>
        <p:txBody>
          <a:bodyPr/>
          <a:lstStyle/>
          <a:p>
            <a:fld id="{2C289696-2B82-4E68-AB5F-AB07B0FCAE70}" type="slidenum">
              <a:rPr lang="en-US" sz="1400" smtClean="0"/>
              <a:pPr/>
              <a:t>21</a:t>
            </a:fld>
            <a:r>
              <a:rPr lang="en-US" sz="1400" dirty="0" smtClean="0"/>
              <a:t>/54</a:t>
            </a:r>
            <a:endParaRPr lang="en-US" sz="1400"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dirty="0" smtClean="0"/>
              <a:t>Methods </a:t>
            </a:r>
            <a:r>
              <a:rPr lang="en-US" dirty="0" smtClean="0"/>
              <a:t>of Cooperation</a:t>
            </a:r>
            <a:endParaRPr lang="en-US" dirty="0"/>
          </a:p>
        </p:txBody>
      </p:sp>
      <p:sp>
        <p:nvSpPr>
          <p:cNvPr id="3" name="Content Placeholder 2"/>
          <p:cNvSpPr>
            <a:spLocks noGrp="1"/>
          </p:cNvSpPr>
          <p:nvPr>
            <p:ph idx="1"/>
          </p:nvPr>
        </p:nvSpPr>
        <p:spPr>
          <a:xfrm>
            <a:off x="1066800" y="1447800"/>
            <a:ext cx="7714488" cy="4800600"/>
          </a:xfrm>
        </p:spPr>
        <p:txBody>
          <a:bodyPr/>
          <a:lstStyle/>
          <a:p>
            <a:pPr algn="just"/>
            <a:r>
              <a:rPr lang="en-US" dirty="0" smtClean="0"/>
              <a:t>External sensing</a:t>
            </a:r>
          </a:p>
          <a:p>
            <a:pPr lvl="1" algn="just"/>
            <a:r>
              <a:rPr lang="en-US" dirty="0" smtClean="0"/>
              <a:t>An external agent performs the sensing and broadcasts the channel occupancy information to CRs.</a:t>
            </a:r>
          </a:p>
          <a:p>
            <a:pPr algn="just"/>
            <a:r>
              <a:rPr lang="en-US" dirty="0" smtClean="0"/>
              <a:t>Collocated sensing  Among CRs</a:t>
            </a:r>
          </a:p>
          <a:p>
            <a:pPr lvl="1" algn="just"/>
            <a:r>
              <a:rPr lang="en-US" i="1" dirty="0" smtClean="0"/>
              <a:t>Centralized Sensing</a:t>
            </a:r>
          </a:p>
          <a:p>
            <a:pPr lvl="1" algn="just"/>
            <a:r>
              <a:rPr lang="en-US" i="1" dirty="0" smtClean="0"/>
              <a:t>Distributed Sensing</a:t>
            </a:r>
            <a:endParaRPr lang="en-US" dirty="0" smtClean="0"/>
          </a:p>
        </p:txBody>
      </p:sp>
      <p:sp>
        <p:nvSpPr>
          <p:cNvPr id="4" name="Slide Number Placeholder 3"/>
          <p:cNvSpPr>
            <a:spLocks noGrp="1"/>
          </p:cNvSpPr>
          <p:nvPr>
            <p:ph type="sldNum" sz="quarter" idx="12"/>
          </p:nvPr>
        </p:nvSpPr>
        <p:spPr>
          <a:xfrm>
            <a:off x="8229600" y="6305550"/>
            <a:ext cx="841248" cy="476250"/>
          </a:xfrm>
        </p:spPr>
        <p:txBody>
          <a:bodyPr/>
          <a:lstStyle/>
          <a:p>
            <a:fld id="{2C289696-2B82-4E68-AB5F-AB07B0FCAE70}" type="slidenum">
              <a:rPr lang="en-US" sz="1400" smtClean="0"/>
              <a:pPr/>
              <a:t>22</a:t>
            </a:fld>
            <a:r>
              <a:rPr lang="en-US" sz="1400" dirty="0" smtClean="0"/>
              <a:t>/54</a:t>
            </a:r>
            <a:endParaRPr lang="en-US" sz="1400"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fontScale="90000"/>
          </a:bodyPr>
          <a:lstStyle/>
          <a:p>
            <a:r>
              <a:rPr lang="en-US" dirty="0" smtClean="0"/>
              <a:t/>
            </a:r>
            <a:br>
              <a:rPr lang="en-US" dirty="0" smtClean="0"/>
            </a:br>
            <a:r>
              <a:rPr lang="en-US" dirty="0" smtClean="0"/>
              <a:t> Centralized Sensing</a:t>
            </a:r>
            <a:endParaRPr lang="en-US" dirty="0"/>
          </a:p>
        </p:txBody>
      </p:sp>
      <p:sp>
        <p:nvSpPr>
          <p:cNvPr id="3" name="Content Placeholder 2"/>
          <p:cNvSpPr>
            <a:spLocks noGrp="1"/>
          </p:cNvSpPr>
          <p:nvPr>
            <p:ph idx="1"/>
          </p:nvPr>
        </p:nvSpPr>
        <p:spPr>
          <a:xfrm>
            <a:off x="1219200" y="1447800"/>
            <a:ext cx="7498080" cy="4800600"/>
          </a:xfrm>
        </p:spPr>
        <p:txBody>
          <a:bodyPr>
            <a:normAutofit/>
          </a:bodyPr>
          <a:lstStyle/>
          <a:p>
            <a:pPr algn="just"/>
            <a:r>
              <a:rPr lang="en-US" sz="2400" dirty="0" smtClean="0"/>
              <a:t>A central unit </a:t>
            </a:r>
          </a:p>
          <a:p>
            <a:pPr lvl="1" algn="just"/>
            <a:r>
              <a:rPr lang="en-US" sz="2000" dirty="0" smtClean="0"/>
              <a:t>Collects sensing information from cognitive devices.</a:t>
            </a:r>
          </a:p>
          <a:p>
            <a:pPr lvl="1" algn="just"/>
            <a:r>
              <a:rPr lang="en-US" sz="2000" dirty="0" smtClean="0"/>
              <a:t> Identifies the available spectrum.</a:t>
            </a:r>
          </a:p>
          <a:p>
            <a:pPr lvl="1" algn="just"/>
            <a:r>
              <a:rPr lang="en-US" sz="2000" dirty="0" smtClean="0"/>
              <a:t>Broadcasts this information to other cognitive radios.</a:t>
            </a:r>
          </a:p>
          <a:p>
            <a:pPr algn="just"/>
            <a:r>
              <a:rPr lang="en-US" sz="2400" dirty="0" smtClean="0"/>
              <a:t>Disadvantage</a:t>
            </a:r>
          </a:p>
          <a:p>
            <a:pPr lvl="1" algn="just"/>
            <a:r>
              <a:rPr lang="en-US" sz="2000" dirty="0" smtClean="0"/>
              <a:t>In the case of a large number of users, the bandwidth required for reporting becomes huge.</a:t>
            </a:r>
          </a:p>
          <a:p>
            <a:pPr algn="just"/>
            <a:r>
              <a:rPr lang="en-US" sz="2400" dirty="0" smtClean="0"/>
              <a:t>Solution</a:t>
            </a:r>
          </a:p>
          <a:p>
            <a:pPr lvl="1" algn="just"/>
            <a:r>
              <a:rPr lang="en-US" sz="2000" dirty="0" smtClean="0"/>
              <a:t>Local observations of cognitive radios are quantized to one bit to reduce the sharing bandwidth.</a:t>
            </a:r>
          </a:p>
          <a:p>
            <a:pPr lvl="1" algn="just"/>
            <a:r>
              <a:rPr lang="en-US" sz="2000" dirty="0" smtClean="0"/>
              <a:t>Only the cognitive radios with reliable information are allowed to report their decisions to the central unit (Censoring).</a:t>
            </a:r>
            <a:endParaRPr lang="en-US" sz="2000" dirty="0"/>
          </a:p>
        </p:txBody>
      </p:sp>
      <p:sp>
        <p:nvSpPr>
          <p:cNvPr id="4" name="Slide Number Placeholder 3"/>
          <p:cNvSpPr>
            <a:spLocks noGrp="1"/>
          </p:cNvSpPr>
          <p:nvPr>
            <p:ph type="sldNum" sz="quarter" idx="12"/>
          </p:nvPr>
        </p:nvSpPr>
        <p:spPr>
          <a:xfrm>
            <a:off x="8305800" y="6305550"/>
            <a:ext cx="765048" cy="476250"/>
          </a:xfrm>
        </p:spPr>
        <p:txBody>
          <a:bodyPr/>
          <a:lstStyle/>
          <a:p>
            <a:fld id="{2C289696-2B82-4E68-AB5F-AB07B0FCAE70}" type="slidenum">
              <a:rPr lang="en-US" sz="1400" smtClean="0"/>
              <a:pPr/>
              <a:t>23</a:t>
            </a:fld>
            <a:r>
              <a:rPr lang="en-US" sz="1400" dirty="0" smtClean="0"/>
              <a:t>/54</a:t>
            </a:r>
            <a:endParaRPr lang="en-US" sz="1400"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Distributed Sensing</a:t>
            </a:r>
            <a:endParaRPr lang="en-US" dirty="0"/>
          </a:p>
        </p:txBody>
      </p:sp>
      <p:sp>
        <p:nvSpPr>
          <p:cNvPr id="3" name="Content Placeholder 2"/>
          <p:cNvSpPr>
            <a:spLocks noGrp="1"/>
          </p:cNvSpPr>
          <p:nvPr>
            <p:ph idx="1"/>
          </p:nvPr>
        </p:nvSpPr>
        <p:spPr>
          <a:xfrm>
            <a:off x="1219200" y="1447800"/>
            <a:ext cx="7498080" cy="4800600"/>
          </a:xfrm>
        </p:spPr>
        <p:txBody>
          <a:bodyPr>
            <a:normAutofit/>
          </a:bodyPr>
          <a:lstStyle/>
          <a:p>
            <a:pPr algn="just"/>
            <a:r>
              <a:rPr lang="en-US" sz="2400" dirty="0" smtClean="0"/>
              <a:t>In this case, cognitive nodes share information among each other and make their own decisions as to which part of the spectrum they can use.</a:t>
            </a:r>
          </a:p>
          <a:p>
            <a:pPr algn="just"/>
            <a:r>
              <a:rPr lang="en-US" sz="2400" dirty="0" smtClean="0"/>
              <a:t>To minimize the network overhead due to collaboration only final decisions are shared .</a:t>
            </a:r>
          </a:p>
          <a:p>
            <a:pPr algn="just"/>
            <a:r>
              <a:rPr lang="en-US" sz="2400" dirty="0" smtClean="0"/>
              <a:t>Advantage </a:t>
            </a:r>
          </a:p>
          <a:p>
            <a:pPr lvl="1" algn="just"/>
            <a:r>
              <a:rPr lang="en-US" sz="2400" i="1" dirty="0" smtClean="0"/>
              <a:t>There is no need for a backbone infrastructure it has reduced cost.</a:t>
            </a:r>
            <a:endParaRPr lang="en-US" sz="2400" i="1" dirty="0"/>
          </a:p>
        </p:txBody>
      </p:sp>
      <p:sp>
        <p:nvSpPr>
          <p:cNvPr id="4" name="Slide Number Placeholder 3"/>
          <p:cNvSpPr>
            <a:spLocks noGrp="1"/>
          </p:cNvSpPr>
          <p:nvPr>
            <p:ph type="sldNum" sz="quarter" idx="12"/>
          </p:nvPr>
        </p:nvSpPr>
        <p:spPr>
          <a:xfrm>
            <a:off x="8229600" y="6305550"/>
            <a:ext cx="841248" cy="476250"/>
          </a:xfrm>
        </p:spPr>
        <p:txBody>
          <a:bodyPr/>
          <a:lstStyle/>
          <a:p>
            <a:fld id="{2C289696-2B82-4E68-AB5F-AB07B0FCAE70}" type="slidenum">
              <a:rPr lang="en-US" sz="1400" smtClean="0"/>
              <a:pPr/>
              <a:t>24</a:t>
            </a:fld>
            <a:r>
              <a:rPr lang="en-US" sz="1400" dirty="0" smtClean="0"/>
              <a:t>/54</a:t>
            </a:r>
            <a:endParaRPr lang="en-US" sz="1400"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External Sensing</a:t>
            </a:r>
            <a:endParaRPr lang="en-US" dirty="0"/>
          </a:p>
        </p:txBody>
      </p:sp>
      <p:sp>
        <p:nvSpPr>
          <p:cNvPr id="3" name="Content Placeholder 2"/>
          <p:cNvSpPr>
            <a:spLocks noGrp="1"/>
          </p:cNvSpPr>
          <p:nvPr>
            <p:ph idx="1"/>
          </p:nvPr>
        </p:nvSpPr>
        <p:spPr>
          <a:xfrm>
            <a:off x="1143000" y="1447800"/>
            <a:ext cx="7790688" cy="4800600"/>
          </a:xfrm>
        </p:spPr>
        <p:txBody>
          <a:bodyPr>
            <a:normAutofit/>
          </a:bodyPr>
          <a:lstStyle/>
          <a:p>
            <a:pPr algn="just"/>
            <a:r>
              <a:rPr lang="en-US" sz="2800" dirty="0" smtClean="0"/>
              <a:t>External sensing algorithms solve some problems associated with the internal sensing:</a:t>
            </a:r>
          </a:p>
          <a:p>
            <a:pPr lvl="1" algn="just"/>
            <a:r>
              <a:rPr lang="en-US" sz="2400" i="1" dirty="0" smtClean="0"/>
              <a:t>Overcoming hidden primary user problem. </a:t>
            </a:r>
          </a:p>
          <a:p>
            <a:pPr lvl="1" algn="just"/>
            <a:r>
              <a:rPr lang="en-US" sz="2400" i="1" dirty="0" smtClean="0"/>
              <a:t>Spectrum efficiency is increased as the cognitive radios do not spend time for sensing.</a:t>
            </a:r>
          </a:p>
          <a:p>
            <a:pPr lvl="1" algn="just"/>
            <a:r>
              <a:rPr lang="en-US" sz="2400" i="1" dirty="0" smtClean="0"/>
              <a:t>Power consumption problem of internal sensing is solved since the sensing network does not need to be mobile and not necessarily powered by batteries.</a:t>
            </a:r>
            <a:endParaRPr lang="en-US" sz="7200" i="1" dirty="0"/>
          </a:p>
        </p:txBody>
      </p:sp>
      <p:sp>
        <p:nvSpPr>
          <p:cNvPr id="4" name="Slide Number Placeholder 3"/>
          <p:cNvSpPr>
            <a:spLocks noGrp="1"/>
          </p:cNvSpPr>
          <p:nvPr>
            <p:ph type="sldNum" sz="quarter" idx="12"/>
          </p:nvPr>
        </p:nvSpPr>
        <p:spPr>
          <a:xfrm>
            <a:off x="8305800" y="6305550"/>
            <a:ext cx="765048" cy="476250"/>
          </a:xfrm>
        </p:spPr>
        <p:txBody>
          <a:bodyPr/>
          <a:lstStyle/>
          <a:p>
            <a:fld id="{2C289696-2B82-4E68-AB5F-AB07B0FCAE70}" type="slidenum">
              <a:rPr lang="en-US" sz="1400" smtClean="0"/>
              <a:pPr/>
              <a:t>25</a:t>
            </a:fld>
            <a:r>
              <a:rPr lang="en-US" sz="1400" dirty="0" smtClean="0"/>
              <a:t>/54</a:t>
            </a:r>
            <a:endParaRPr lang="en-US" sz="1400"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Cooperative Spectrum</a:t>
            </a:r>
            <a:br>
              <a:rPr lang="en-US" dirty="0" smtClean="0"/>
            </a:br>
            <a:r>
              <a:rPr lang="en-US" dirty="0" smtClean="0"/>
              <a:t> Sensing(soft-hard)</a:t>
            </a:r>
            <a:endParaRPr lang="en-US" dirty="0"/>
          </a:p>
        </p:txBody>
      </p:sp>
      <p:sp>
        <p:nvSpPr>
          <p:cNvPr id="3" name="Content Placeholder 2"/>
          <p:cNvSpPr>
            <a:spLocks noGrp="1"/>
          </p:cNvSpPr>
          <p:nvPr>
            <p:ph idx="1"/>
          </p:nvPr>
        </p:nvSpPr>
        <p:spPr>
          <a:xfrm>
            <a:off x="1219200" y="1600200"/>
            <a:ext cx="7498080" cy="4648200"/>
          </a:xfrm>
        </p:spPr>
        <p:txBody>
          <a:bodyPr/>
          <a:lstStyle/>
          <a:p>
            <a:pPr algn="just"/>
            <a:r>
              <a:rPr lang="en-US" b="1" dirty="0" smtClean="0"/>
              <a:t>Hard </a:t>
            </a:r>
            <a:r>
              <a:rPr lang="en-US" dirty="0" smtClean="0"/>
              <a:t>:  </a:t>
            </a:r>
          </a:p>
          <a:p>
            <a:pPr algn="just">
              <a:buNone/>
            </a:pPr>
            <a:r>
              <a:rPr lang="en-US" sz="2800" dirty="0" smtClean="0"/>
              <a:t>   </a:t>
            </a:r>
            <a:r>
              <a:rPr lang="en-US" dirty="0" smtClean="0"/>
              <a:t>Each node decides on the presence or absence of the primary user and sends its decision to central unit or other nodes.</a:t>
            </a:r>
          </a:p>
          <a:p>
            <a:pPr algn="just">
              <a:buFont typeface="Wingdings" pitchFamily="2" charset="2"/>
              <a:buChar char="ü"/>
            </a:pPr>
            <a:r>
              <a:rPr lang="en-US" dirty="0" smtClean="0"/>
              <a:t>One advantage of this method is the easiness and that it needs less bandwidth. </a:t>
            </a:r>
          </a:p>
          <a:p>
            <a:pPr algn="just"/>
            <a:endParaRPr lang="en-US" dirty="0"/>
          </a:p>
        </p:txBody>
      </p:sp>
      <p:sp>
        <p:nvSpPr>
          <p:cNvPr id="4" name="Slide Number Placeholder 3"/>
          <p:cNvSpPr>
            <a:spLocks noGrp="1"/>
          </p:cNvSpPr>
          <p:nvPr>
            <p:ph type="sldNum" sz="quarter" idx="12"/>
          </p:nvPr>
        </p:nvSpPr>
        <p:spPr>
          <a:xfrm>
            <a:off x="8305800" y="6305550"/>
            <a:ext cx="765048" cy="476250"/>
          </a:xfrm>
        </p:spPr>
        <p:txBody>
          <a:bodyPr/>
          <a:lstStyle/>
          <a:p>
            <a:fld id="{2C289696-2B82-4E68-AB5F-AB07B0FCAE70}" type="slidenum">
              <a:rPr lang="en-US" sz="1400" smtClean="0"/>
              <a:pPr/>
              <a:t>26</a:t>
            </a:fld>
            <a:r>
              <a:rPr lang="en-US" sz="1400" dirty="0" smtClean="0"/>
              <a:t>/54</a:t>
            </a:r>
            <a:endParaRPr lang="en-US" sz="1400"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Cooperative Spectrum</a:t>
            </a:r>
            <a:br>
              <a:rPr lang="en-US" dirty="0" smtClean="0"/>
            </a:br>
            <a:r>
              <a:rPr lang="en-US" dirty="0" smtClean="0"/>
              <a:t> Sensing(soft-hard)</a:t>
            </a:r>
            <a:endParaRPr lang="en-US" dirty="0"/>
          </a:p>
        </p:txBody>
      </p:sp>
      <p:sp>
        <p:nvSpPr>
          <p:cNvPr id="3" name="Content Placeholder 2"/>
          <p:cNvSpPr>
            <a:spLocks noGrp="1"/>
          </p:cNvSpPr>
          <p:nvPr>
            <p:ph idx="1"/>
          </p:nvPr>
        </p:nvSpPr>
        <p:spPr>
          <a:xfrm>
            <a:off x="1219200" y="1600200"/>
            <a:ext cx="7498080" cy="4648200"/>
          </a:xfrm>
        </p:spPr>
        <p:txBody>
          <a:bodyPr/>
          <a:lstStyle/>
          <a:p>
            <a:pPr algn="just"/>
            <a:r>
              <a:rPr lang="en-US" b="1" dirty="0" smtClean="0"/>
              <a:t>Soft </a:t>
            </a:r>
            <a:r>
              <a:rPr lang="en-US" dirty="0" smtClean="0"/>
              <a:t>:</a:t>
            </a:r>
          </a:p>
          <a:p>
            <a:pPr algn="just">
              <a:buNone/>
            </a:pPr>
            <a:r>
              <a:rPr lang="en-US" dirty="0" smtClean="0"/>
              <a:t>   The node does not decide and just sends its observations to central unit or other nodes.</a:t>
            </a:r>
          </a:p>
          <a:p>
            <a:pPr algn="just">
              <a:buFont typeface="Wingdings" pitchFamily="2" charset="2"/>
              <a:buChar char="ü"/>
            </a:pPr>
            <a:r>
              <a:rPr lang="en-US" dirty="0" smtClean="0"/>
              <a:t>Although this method consume more bandwidth but it works better than hard methods.</a:t>
            </a:r>
          </a:p>
          <a:p>
            <a:pPr algn="just"/>
            <a:endParaRPr lang="en-US" dirty="0"/>
          </a:p>
        </p:txBody>
      </p:sp>
      <p:sp>
        <p:nvSpPr>
          <p:cNvPr id="4" name="Slide Number Placeholder 3"/>
          <p:cNvSpPr>
            <a:spLocks noGrp="1"/>
          </p:cNvSpPr>
          <p:nvPr>
            <p:ph type="sldNum" sz="quarter" idx="12"/>
          </p:nvPr>
        </p:nvSpPr>
        <p:spPr>
          <a:xfrm>
            <a:off x="8229600" y="6305550"/>
            <a:ext cx="841248" cy="476250"/>
          </a:xfrm>
        </p:spPr>
        <p:txBody>
          <a:bodyPr/>
          <a:lstStyle/>
          <a:p>
            <a:fld id="{2C289696-2B82-4E68-AB5F-AB07B0FCAE70}" type="slidenum">
              <a:rPr lang="en-US" sz="1400" smtClean="0"/>
              <a:pPr/>
              <a:t>27</a:t>
            </a:fld>
            <a:r>
              <a:rPr lang="en-US" sz="1400" dirty="0" smtClean="0"/>
              <a:t>/54</a:t>
            </a:r>
            <a:endParaRPr lang="en-US" sz="1400"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 Methods</a:t>
            </a:r>
            <a:endParaRPr lang="en-US" dirty="0"/>
          </a:p>
        </p:txBody>
      </p:sp>
      <p:sp>
        <p:nvSpPr>
          <p:cNvPr id="3" name="Content Placeholder 2"/>
          <p:cNvSpPr>
            <a:spLocks noGrp="1"/>
          </p:cNvSpPr>
          <p:nvPr>
            <p:ph idx="1"/>
          </p:nvPr>
        </p:nvSpPr>
        <p:spPr/>
        <p:txBody>
          <a:bodyPr/>
          <a:lstStyle/>
          <a:p>
            <a:endParaRPr lang="en-US" dirty="0" smtClean="0"/>
          </a:p>
          <a:p>
            <a:r>
              <a:rPr lang="en-US" dirty="0" smtClean="0"/>
              <a:t>OR</a:t>
            </a:r>
          </a:p>
          <a:p>
            <a:r>
              <a:rPr lang="en-US" dirty="0" smtClean="0"/>
              <a:t>AND</a:t>
            </a:r>
          </a:p>
          <a:p>
            <a:r>
              <a:rPr lang="en-US" dirty="0" smtClean="0"/>
              <a:t>M out of N</a:t>
            </a:r>
          </a:p>
          <a:p>
            <a:r>
              <a:rPr lang="en-US" dirty="0" smtClean="0"/>
              <a:t>Other methods </a:t>
            </a:r>
          </a:p>
          <a:p>
            <a:pPr lvl="8">
              <a:buFont typeface="Gill Sans MT" pitchFamily="34" charset="0"/>
              <a:buChar char="–"/>
            </a:pPr>
            <a:r>
              <a:rPr lang="en-US" dirty="0" smtClean="0"/>
              <a:t>Censor </a:t>
            </a:r>
          </a:p>
          <a:p>
            <a:pPr lvl="8">
              <a:buFont typeface="Gill Sans MT" pitchFamily="34" charset="0"/>
              <a:buChar char="–"/>
            </a:pPr>
            <a:r>
              <a:rPr lang="en-US" dirty="0" smtClean="0"/>
              <a:t>……</a:t>
            </a:r>
            <a:endParaRPr lang="en-US" dirty="0"/>
          </a:p>
        </p:txBody>
      </p:sp>
      <p:sp>
        <p:nvSpPr>
          <p:cNvPr id="4" name="Slide Number Placeholder 3"/>
          <p:cNvSpPr>
            <a:spLocks noGrp="1"/>
          </p:cNvSpPr>
          <p:nvPr>
            <p:ph type="sldNum" sz="quarter" idx="12"/>
          </p:nvPr>
        </p:nvSpPr>
        <p:spPr>
          <a:xfrm>
            <a:off x="8458200" y="6305550"/>
            <a:ext cx="612648" cy="476250"/>
          </a:xfrm>
        </p:spPr>
        <p:txBody>
          <a:bodyPr/>
          <a:lstStyle/>
          <a:p>
            <a:fld id="{2C289696-2B82-4E68-AB5F-AB07B0FCAE70}" type="slidenum">
              <a:rPr lang="en-US" sz="1400" smtClean="0"/>
              <a:pPr/>
              <a:t>28</a:t>
            </a:fld>
            <a:r>
              <a:rPr lang="en-US" sz="1400" dirty="0" smtClean="0"/>
              <a:t>/54</a:t>
            </a:r>
            <a:endParaRPr lang="en-US" sz="1400"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 </a:t>
            </a:r>
            <a:endParaRPr lang="en-US" dirty="0"/>
          </a:p>
        </p:txBody>
      </p:sp>
      <p:sp>
        <p:nvSpPr>
          <p:cNvPr id="3" name="Content Placeholder 2"/>
          <p:cNvSpPr>
            <a:spLocks noGrp="1"/>
          </p:cNvSpPr>
          <p:nvPr>
            <p:ph idx="1"/>
          </p:nvPr>
        </p:nvSpPr>
        <p:spPr/>
        <p:txBody>
          <a:bodyPr/>
          <a:lstStyle/>
          <a:p>
            <a:pPr algn="just"/>
            <a:r>
              <a:rPr lang="en-US" dirty="0" smtClean="0"/>
              <a:t>In this method even if just one node detects the primary user’s signal, the whole system decides that the primary user is present.</a:t>
            </a:r>
          </a:p>
          <a:p>
            <a:pPr algn="just"/>
            <a:r>
              <a:rPr lang="en-US" dirty="0" smtClean="0"/>
              <a:t>In the simulation result the we assume that the method is centralized and each node’s detector is energy detector.</a:t>
            </a:r>
          </a:p>
          <a:p>
            <a:pPr algn="just"/>
            <a:endParaRPr lang="en-US" dirty="0"/>
          </a:p>
        </p:txBody>
      </p:sp>
      <p:sp>
        <p:nvSpPr>
          <p:cNvPr id="4" name="Slide Number Placeholder 3"/>
          <p:cNvSpPr>
            <a:spLocks noGrp="1"/>
          </p:cNvSpPr>
          <p:nvPr>
            <p:ph type="sldNum" sz="quarter" idx="12"/>
          </p:nvPr>
        </p:nvSpPr>
        <p:spPr>
          <a:xfrm>
            <a:off x="8382000" y="6305550"/>
            <a:ext cx="688848" cy="476250"/>
          </a:xfrm>
        </p:spPr>
        <p:txBody>
          <a:bodyPr/>
          <a:lstStyle/>
          <a:p>
            <a:fld id="{2C289696-2B82-4E68-AB5F-AB07B0FCAE70}" type="slidenum">
              <a:rPr lang="en-US" sz="1400" smtClean="0"/>
              <a:pPr/>
              <a:t>29</a:t>
            </a:fld>
            <a:r>
              <a:rPr lang="en-US" sz="1400" dirty="0" smtClean="0"/>
              <a:t>/54</a:t>
            </a:r>
            <a:endParaRPr lang="en-US" sz="1400"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1295400" y="1447800"/>
            <a:ext cx="7498080" cy="4800600"/>
          </a:xfrm>
        </p:spPr>
        <p:txBody>
          <a:bodyPr>
            <a:normAutofit lnSpcReduction="10000"/>
          </a:bodyPr>
          <a:lstStyle/>
          <a:p>
            <a:pPr algn="just"/>
            <a:r>
              <a:rPr lang="en-US" sz="2000" dirty="0" smtClean="0"/>
              <a:t>As wireless technologies continue to grow, more and more spectrum resources will be needed.</a:t>
            </a:r>
          </a:p>
          <a:p>
            <a:pPr algn="just"/>
            <a:r>
              <a:rPr lang="en-US" sz="2000" dirty="0" smtClean="0"/>
              <a:t>Within the current spectrum regulatory framework, however, all of the frequency bands are exclusively allocated to specific services.</a:t>
            </a:r>
          </a:p>
          <a:p>
            <a:pPr algn="just"/>
            <a:r>
              <a:rPr lang="en-US" sz="2000" dirty="0" smtClean="0"/>
              <a:t>No violation from unlicensed users is allowed.</a:t>
            </a:r>
          </a:p>
          <a:p>
            <a:pPr algn="just"/>
            <a:r>
              <a:rPr lang="en-US" sz="2000" dirty="0" smtClean="0"/>
              <a:t>A recent survey of spectrum utilization made by the FCC has indicated that the actual licensed spectrum is largely underutilized in vast temporal and geographic dimensions .</a:t>
            </a:r>
          </a:p>
          <a:p>
            <a:pPr algn="just"/>
            <a:r>
              <a:rPr lang="en-US" sz="2000" dirty="0" smtClean="0"/>
              <a:t>The spectrum usage varies significantly in various time, frequency, and geographic locations.</a:t>
            </a:r>
          </a:p>
          <a:p>
            <a:pPr algn="just"/>
            <a:r>
              <a:rPr lang="en-US" sz="2000" dirty="0" smtClean="0"/>
              <a:t>Spectrum utilization can be improved significantly by allowing a secondary user to utilize a licensed band when the primary user (PU) is absent.</a:t>
            </a:r>
          </a:p>
          <a:p>
            <a:pPr algn="just"/>
            <a:r>
              <a:rPr lang="en-US" sz="2000" dirty="0" smtClean="0"/>
              <a:t>So detecting spectrum holes is important in new wireless technologies.</a:t>
            </a:r>
          </a:p>
          <a:p>
            <a:pPr algn="just"/>
            <a:endParaRPr lang="en-US" sz="2000" dirty="0"/>
          </a:p>
        </p:txBody>
      </p:sp>
      <p:sp>
        <p:nvSpPr>
          <p:cNvPr id="4" name="Slide Number Placeholder 3"/>
          <p:cNvSpPr>
            <a:spLocks noGrp="1"/>
          </p:cNvSpPr>
          <p:nvPr>
            <p:ph type="sldNum" sz="quarter" idx="12"/>
          </p:nvPr>
        </p:nvSpPr>
        <p:spPr>
          <a:xfrm>
            <a:off x="8305800" y="6305550"/>
            <a:ext cx="765048" cy="476250"/>
          </a:xfrm>
        </p:spPr>
        <p:txBody>
          <a:bodyPr/>
          <a:lstStyle/>
          <a:p>
            <a:fld id="{2C289696-2B82-4E68-AB5F-AB07B0FCAE70}" type="slidenum">
              <a:rPr lang="en-US" sz="1400" smtClean="0"/>
              <a:pPr/>
              <a:t>3</a:t>
            </a:fld>
            <a:r>
              <a:rPr lang="en-US" sz="1400" dirty="0" smtClean="0"/>
              <a:t>/54</a:t>
            </a:r>
            <a:endParaRPr lang="en-US" sz="1400"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t>
            </a:r>
            <a:endParaRPr lang="en-US" dirty="0"/>
          </a:p>
        </p:txBody>
      </p:sp>
      <p:sp>
        <p:nvSpPr>
          <p:cNvPr id="4" name="Slide Number Placeholder 3"/>
          <p:cNvSpPr>
            <a:spLocks noGrp="1"/>
          </p:cNvSpPr>
          <p:nvPr>
            <p:ph type="sldNum" sz="quarter" idx="12"/>
          </p:nvPr>
        </p:nvSpPr>
        <p:spPr>
          <a:xfrm>
            <a:off x="8305800" y="6305550"/>
            <a:ext cx="765048" cy="476250"/>
          </a:xfrm>
        </p:spPr>
        <p:txBody>
          <a:bodyPr/>
          <a:lstStyle/>
          <a:p>
            <a:fld id="{2C289696-2B82-4E68-AB5F-AB07B0FCAE70}" type="slidenum">
              <a:rPr lang="en-US" sz="1400" smtClean="0"/>
              <a:pPr/>
              <a:t>30</a:t>
            </a:fld>
            <a:r>
              <a:rPr lang="en-US" sz="1400" dirty="0" smtClean="0"/>
              <a:t>/54</a:t>
            </a:r>
            <a:endParaRPr lang="en-US" sz="1400"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pic>
        <p:nvPicPr>
          <p:cNvPr id="6" name="Content Placeholder 5"/>
          <p:cNvPicPr>
            <a:picLocks noGrp="1"/>
          </p:cNvPicPr>
          <p:nvPr>
            <p:ph idx="1"/>
          </p:nvPr>
        </p:nvPicPr>
        <p:blipFill>
          <a:blip r:embed="rId3"/>
          <a:srcRect/>
          <a:stretch>
            <a:fillRect/>
          </a:stretch>
        </p:blipFill>
        <p:spPr bwMode="auto">
          <a:xfrm>
            <a:off x="2133600" y="1524000"/>
            <a:ext cx="5715000" cy="472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t>
            </a:r>
            <a:endParaRPr lang="en-US" dirty="0"/>
          </a:p>
        </p:txBody>
      </p:sp>
      <p:sp>
        <p:nvSpPr>
          <p:cNvPr id="3" name="Content Placeholder 2"/>
          <p:cNvSpPr>
            <a:spLocks noGrp="1"/>
          </p:cNvSpPr>
          <p:nvPr>
            <p:ph idx="1"/>
          </p:nvPr>
        </p:nvSpPr>
        <p:spPr/>
        <p:txBody>
          <a:bodyPr/>
          <a:lstStyle/>
          <a:p>
            <a:pPr algn="just"/>
            <a:r>
              <a:rPr lang="en-US" dirty="0" smtClean="0"/>
              <a:t>From the simulation it is clear that when the number of the nodes increases, probability of detection will increase too. </a:t>
            </a:r>
          </a:p>
          <a:p>
            <a:pPr algn="just"/>
            <a:r>
              <a:rPr lang="en-US" dirty="0" smtClean="0"/>
              <a:t>The probability of detection and false alarm in this method are:</a:t>
            </a:r>
          </a:p>
          <a:p>
            <a:pPr algn="just"/>
            <a:endParaRPr lang="en-US" dirty="0"/>
          </a:p>
        </p:txBody>
      </p:sp>
      <p:sp>
        <p:nvSpPr>
          <p:cNvPr id="4" name="Slide Number Placeholder 3"/>
          <p:cNvSpPr>
            <a:spLocks noGrp="1"/>
          </p:cNvSpPr>
          <p:nvPr>
            <p:ph type="sldNum" sz="quarter" idx="12"/>
          </p:nvPr>
        </p:nvSpPr>
        <p:spPr>
          <a:xfrm>
            <a:off x="8229600" y="6305550"/>
            <a:ext cx="841248" cy="476250"/>
          </a:xfrm>
        </p:spPr>
        <p:txBody>
          <a:bodyPr/>
          <a:lstStyle/>
          <a:p>
            <a:fld id="{2C289696-2B82-4E68-AB5F-AB07B0FCAE70}" type="slidenum">
              <a:rPr lang="en-US" smtClean="0"/>
              <a:pPr/>
              <a:t>31</a:t>
            </a:fld>
            <a:r>
              <a:rPr lang="en-US" dirty="0" smtClean="0"/>
              <a:t>/54</a:t>
            </a:r>
            <a:endParaRPr lang="en-US"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057400" y="4408713"/>
            <a:ext cx="2438400" cy="348343"/>
          </a:xfrm>
          <a:prstGeom prst="rect">
            <a:avLst/>
          </a:prstGeom>
          <a:noFill/>
        </p:spPr>
      </p:pic>
      <p:sp>
        <p:nvSpPr>
          <p:cNvPr id="2051" name="Rectangle 3"/>
          <p:cNvSpPr>
            <a:spLocks noChangeArrowheads="1"/>
          </p:cNvSpPr>
          <p:nvPr/>
        </p:nvSpPr>
        <p:spPr bwMode="auto">
          <a:xfrm>
            <a:off x="-28575" y="638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787525"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2"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057400" y="5105400"/>
            <a:ext cx="2376712" cy="381000"/>
          </a:xfrm>
          <a:prstGeom prst="rect">
            <a:avLst/>
          </a:prstGeom>
          <a:noFill/>
        </p:spPr>
      </p:pic>
      <p:sp>
        <p:nvSpPr>
          <p:cNvPr id="2054" name="Rectangle 6"/>
          <p:cNvSpPr>
            <a:spLocks noChangeArrowheads="1"/>
          </p:cNvSpPr>
          <p:nvPr/>
        </p:nvSpPr>
        <p:spPr bwMode="auto">
          <a:xfrm>
            <a:off x="-28575" y="6572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787525"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a:t>
            </a:r>
            <a:endParaRPr lang="en-US" dirty="0"/>
          </a:p>
        </p:txBody>
      </p:sp>
      <p:sp>
        <p:nvSpPr>
          <p:cNvPr id="3" name="Content Placeholder 2"/>
          <p:cNvSpPr>
            <a:spLocks noGrp="1"/>
          </p:cNvSpPr>
          <p:nvPr>
            <p:ph idx="1"/>
          </p:nvPr>
        </p:nvSpPr>
        <p:spPr/>
        <p:txBody>
          <a:bodyPr/>
          <a:lstStyle/>
          <a:p>
            <a:pPr algn="just"/>
            <a:endParaRPr lang="en-US" sz="2800" dirty="0" smtClean="0"/>
          </a:p>
          <a:p>
            <a:pPr algn="just"/>
            <a:r>
              <a:rPr lang="en-US" dirty="0" smtClean="0"/>
              <a:t>When this method is applied the whole cognitive system will consider the primary user present, if all of the nodes can detect it.</a:t>
            </a:r>
          </a:p>
          <a:p>
            <a:pPr algn="just"/>
            <a:endParaRPr lang="en-US" sz="2800" dirty="0" smtClean="0"/>
          </a:p>
          <a:p>
            <a:pPr algn="just"/>
            <a:endParaRPr lang="en-US" sz="2800" dirty="0" smtClean="0"/>
          </a:p>
          <a:p>
            <a:pPr algn="just"/>
            <a:endParaRPr lang="en-US" dirty="0"/>
          </a:p>
        </p:txBody>
      </p:sp>
      <p:sp>
        <p:nvSpPr>
          <p:cNvPr id="4" name="Slide Number Placeholder 3"/>
          <p:cNvSpPr>
            <a:spLocks noGrp="1"/>
          </p:cNvSpPr>
          <p:nvPr>
            <p:ph type="sldNum" sz="quarter" idx="12"/>
          </p:nvPr>
        </p:nvSpPr>
        <p:spPr>
          <a:xfrm>
            <a:off x="8229600" y="6305550"/>
            <a:ext cx="841248" cy="476250"/>
          </a:xfrm>
        </p:spPr>
        <p:txBody>
          <a:bodyPr/>
          <a:lstStyle/>
          <a:p>
            <a:fld id="{2C289696-2B82-4E68-AB5F-AB07B0FCAE70}" type="slidenum">
              <a:rPr lang="en-US" sz="1400" smtClean="0"/>
              <a:pPr/>
              <a:t>32</a:t>
            </a:fld>
            <a:r>
              <a:rPr lang="en-US" sz="1400" dirty="0" smtClean="0"/>
              <a:t>/54</a:t>
            </a:r>
            <a:endParaRPr lang="en-US" sz="1400"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a:t>
            </a:r>
            <a:endParaRPr lang="en-US" dirty="0"/>
          </a:p>
        </p:txBody>
      </p:sp>
      <p:sp>
        <p:nvSpPr>
          <p:cNvPr id="4" name="Slide Number Placeholder 3"/>
          <p:cNvSpPr>
            <a:spLocks noGrp="1"/>
          </p:cNvSpPr>
          <p:nvPr>
            <p:ph type="sldNum" sz="quarter" idx="12"/>
          </p:nvPr>
        </p:nvSpPr>
        <p:spPr>
          <a:xfrm>
            <a:off x="8229600" y="6305550"/>
            <a:ext cx="841248" cy="476250"/>
          </a:xfrm>
        </p:spPr>
        <p:txBody>
          <a:bodyPr/>
          <a:lstStyle/>
          <a:p>
            <a:fld id="{2C289696-2B82-4E68-AB5F-AB07B0FCAE70}" type="slidenum">
              <a:rPr lang="en-US" sz="1400" smtClean="0"/>
              <a:pPr/>
              <a:t>33</a:t>
            </a:fld>
            <a:r>
              <a:rPr lang="en-US" sz="1400" dirty="0" smtClean="0"/>
              <a:t>/54</a:t>
            </a:r>
            <a:endParaRPr lang="en-US" sz="1400"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pic>
        <p:nvPicPr>
          <p:cNvPr id="6" name="Content Placeholder 5"/>
          <p:cNvPicPr>
            <a:picLocks noGrp="1"/>
          </p:cNvPicPr>
          <p:nvPr>
            <p:ph idx="1"/>
          </p:nvPr>
        </p:nvPicPr>
        <p:blipFill>
          <a:blip r:embed="rId3"/>
          <a:srcRect/>
          <a:stretch>
            <a:fillRect/>
          </a:stretch>
        </p:blipFill>
        <p:spPr bwMode="auto">
          <a:xfrm>
            <a:off x="1981200" y="1447800"/>
            <a:ext cx="5943600" cy="472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a:t>
            </a:r>
            <a:endParaRPr lang="en-US" dirty="0"/>
          </a:p>
        </p:txBody>
      </p:sp>
      <p:sp>
        <p:nvSpPr>
          <p:cNvPr id="3" name="Content Placeholder 2"/>
          <p:cNvSpPr>
            <a:spLocks noGrp="1"/>
          </p:cNvSpPr>
          <p:nvPr>
            <p:ph idx="1"/>
          </p:nvPr>
        </p:nvSpPr>
        <p:spPr/>
        <p:txBody>
          <a:bodyPr/>
          <a:lstStyle/>
          <a:p>
            <a:pPr algn="just"/>
            <a:r>
              <a:rPr lang="en-US" dirty="0" smtClean="0"/>
              <a:t>As it can be seen in the simulation in this method the system’s efficiency does not change a lot when the number of the nodes changes.</a:t>
            </a:r>
          </a:p>
          <a:p>
            <a:pPr algn="just"/>
            <a:r>
              <a:rPr lang="en-US" dirty="0" smtClean="0"/>
              <a:t>The probability of detection and false alarm in this method are:</a:t>
            </a:r>
          </a:p>
          <a:p>
            <a:pPr algn="just"/>
            <a:endParaRPr lang="en-US" dirty="0"/>
          </a:p>
        </p:txBody>
      </p:sp>
      <p:sp>
        <p:nvSpPr>
          <p:cNvPr id="4" name="Slide Number Placeholder 3"/>
          <p:cNvSpPr>
            <a:spLocks noGrp="1"/>
          </p:cNvSpPr>
          <p:nvPr>
            <p:ph type="sldNum" sz="quarter" idx="12"/>
          </p:nvPr>
        </p:nvSpPr>
        <p:spPr>
          <a:xfrm>
            <a:off x="7848600" y="6305550"/>
            <a:ext cx="1222248" cy="476250"/>
          </a:xfrm>
        </p:spPr>
        <p:txBody>
          <a:bodyPr/>
          <a:lstStyle/>
          <a:p>
            <a:fld id="{2C289696-2B82-4E68-AB5F-AB07B0FCAE70}" type="slidenum">
              <a:rPr lang="en-US" smtClean="0"/>
              <a:pPr/>
              <a:t>34</a:t>
            </a:fld>
            <a:r>
              <a:rPr lang="en-US" dirty="0" smtClean="0"/>
              <a:t>/54</a:t>
            </a:r>
            <a:endParaRPr lang="en-US"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
        <p:nvSpPr>
          <p:cNvPr id="604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0417"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828800" y="4781797"/>
            <a:ext cx="1620252" cy="399803"/>
          </a:xfrm>
          <a:prstGeom prst="rect">
            <a:avLst/>
          </a:prstGeom>
          <a:noFill/>
        </p:spPr>
      </p:pic>
      <p:sp>
        <p:nvSpPr>
          <p:cNvPr id="60419" name="Rectangle 3"/>
          <p:cNvSpPr>
            <a:spLocks noChangeArrowheads="1"/>
          </p:cNvSpPr>
          <p:nvPr/>
        </p:nvSpPr>
        <p:spPr bwMode="auto">
          <a:xfrm>
            <a:off x="-28575" y="638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787525"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042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0420"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828800" y="5410200"/>
            <a:ext cx="1558928" cy="485900"/>
          </a:xfrm>
          <a:prstGeom prst="rect">
            <a:avLst/>
          </a:prstGeom>
          <a:noFill/>
        </p:spPr>
      </p:pic>
      <p:sp>
        <p:nvSpPr>
          <p:cNvPr id="60422" name="Rectangle 6"/>
          <p:cNvSpPr>
            <a:spLocks noChangeArrowheads="1"/>
          </p:cNvSpPr>
          <p:nvPr/>
        </p:nvSpPr>
        <p:spPr bwMode="auto">
          <a:xfrm>
            <a:off x="-28575" y="6858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787525"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 out of N</a:t>
            </a:r>
            <a:endParaRPr lang="en-US" dirty="0"/>
          </a:p>
        </p:txBody>
      </p:sp>
      <p:sp>
        <p:nvSpPr>
          <p:cNvPr id="3" name="Content Placeholder 2"/>
          <p:cNvSpPr>
            <a:spLocks noGrp="1"/>
          </p:cNvSpPr>
          <p:nvPr>
            <p:ph idx="1"/>
          </p:nvPr>
        </p:nvSpPr>
        <p:spPr/>
        <p:txBody>
          <a:bodyPr/>
          <a:lstStyle/>
          <a:p>
            <a:pPr algn="just"/>
            <a:r>
              <a:rPr lang="en-US" dirty="0" smtClean="0"/>
              <a:t>This method will help the system designer to decide on the number of the nodes which will cause the system to consider the primary user present.</a:t>
            </a:r>
          </a:p>
          <a:p>
            <a:pPr algn="just"/>
            <a:endParaRPr lang="en-US" dirty="0"/>
          </a:p>
        </p:txBody>
      </p:sp>
      <p:sp>
        <p:nvSpPr>
          <p:cNvPr id="4" name="Slide Number Placeholder 3"/>
          <p:cNvSpPr>
            <a:spLocks noGrp="1"/>
          </p:cNvSpPr>
          <p:nvPr>
            <p:ph type="sldNum" sz="quarter" idx="12"/>
          </p:nvPr>
        </p:nvSpPr>
        <p:spPr>
          <a:xfrm>
            <a:off x="8001000" y="6305550"/>
            <a:ext cx="1069848" cy="476250"/>
          </a:xfrm>
        </p:spPr>
        <p:txBody>
          <a:bodyPr/>
          <a:lstStyle/>
          <a:p>
            <a:fld id="{2C289696-2B82-4E68-AB5F-AB07B0FCAE70}" type="slidenum">
              <a:rPr lang="en-US" sz="1400" smtClean="0"/>
              <a:pPr/>
              <a:t>35</a:t>
            </a:fld>
            <a:r>
              <a:rPr lang="en-US" sz="1400" dirty="0" smtClean="0"/>
              <a:t>/54</a:t>
            </a:r>
            <a:endParaRPr lang="en-US" sz="1400"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Majority</a:t>
            </a:r>
            <a:endParaRPr lang="en-US" dirty="0"/>
          </a:p>
        </p:txBody>
      </p:sp>
      <p:sp>
        <p:nvSpPr>
          <p:cNvPr id="3" name="Content Placeholder 2"/>
          <p:cNvSpPr>
            <a:spLocks noGrp="1"/>
          </p:cNvSpPr>
          <p:nvPr>
            <p:ph idx="1"/>
          </p:nvPr>
        </p:nvSpPr>
        <p:spPr/>
        <p:txBody>
          <a:bodyPr/>
          <a:lstStyle/>
          <a:p>
            <a:pPr algn="just"/>
            <a:r>
              <a:rPr lang="en-US" dirty="0" smtClean="0"/>
              <a:t>A kind of M out of N method  in which the number of M is equal to [N/2]+1</a:t>
            </a:r>
          </a:p>
          <a:p>
            <a:pPr algn="just"/>
            <a:r>
              <a:rPr lang="en-US" dirty="0" smtClean="0"/>
              <a:t>While the number of M changes with the changes in the number of N, this method works better than the simple M out of N.</a:t>
            </a:r>
            <a:endParaRPr lang="en-US" dirty="0"/>
          </a:p>
        </p:txBody>
      </p:sp>
      <p:sp>
        <p:nvSpPr>
          <p:cNvPr id="4" name="Slide Number Placeholder 3"/>
          <p:cNvSpPr>
            <a:spLocks noGrp="1"/>
          </p:cNvSpPr>
          <p:nvPr>
            <p:ph type="sldNum" sz="quarter" idx="12"/>
          </p:nvPr>
        </p:nvSpPr>
        <p:spPr>
          <a:xfrm>
            <a:off x="8077200" y="6305550"/>
            <a:ext cx="993648" cy="476250"/>
          </a:xfrm>
        </p:spPr>
        <p:txBody>
          <a:bodyPr/>
          <a:lstStyle/>
          <a:p>
            <a:fld id="{2C289696-2B82-4E68-AB5F-AB07B0FCAE70}" type="slidenum">
              <a:rPr lang="en-US" smtClean="0"/>
              <a:pPr/>
              <a:t>36</a:t>
            </a:fld>
            <a:r>
              <a:rPr lang="en-US" dirty="0" smtClean="0"/>
              <a:t>/54</a:t>
            </a:r>
            <a:endParaRPr lang="en-US"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 out of N</a:t>
            </a:r>
            <a:endParaRPr lang="en-US" dirty="0"/>
          </a:p>
        </p:txBody>
      </p:sp>
      <p:sp>
        <p:nvSpPr>
          <p:cNvPr id="4" name="Slide Number Placeholder 3"/>
          <p:cNvSpPr>
            <a:spLocks noGrp="1"/>
          </p:cNvSpPr>
          <p:nvPr>
            <p:ph type="sldNum" sz="quarter" idx="12"/>
          </p:nvPr>
        </p:nvSpPr>
        <p:spPr>
          <a:xfrm>
            <a:off x="8305800" y="6305550"/>
            <a:ext cx="765048" cy="476250"/>
          </a:xfrm>
        </p:spPr>
        <p:txBody>
          <a:bodyPr/>
          <a:lstStyle/>
          <a:p>
            <a:fld id="{2C289696-2B82-4E68-AB5F-AB07B0FCAE70}" type="slidenum">
              <a:rPr lang="en-US" sz="1400" smtClean="0"/>
              <a:pPr/>
              <a:t>37</a:t>
            </a:fld>
            <a:r>
              <a:rPr lang="en-US" sz="1400" dirty="0" smtClean="0"/>
              <a:t>/54</a:t>
            </a:r>
            <a:endParaRPr lang="en-US" sz="1400"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pic>
        <p:nvPicPr>
          <p:cNvPr id="6" name="Content Placeholder 5"/>
          <p:cNvPicPr>
            <a:picLocks noGrp="1"/>
          </p:cNvPicPr>
          <p:nvPr>
            <p:ph idx="1"/>
          </p:nvPr>
        </p:nvPicPr>
        <p:blipFill>
          <a:blip r:embed="rId3"/>
          <a:srcRect/>
          <a:stretch>
            <a:fillRect/>
          </a:stretch>
        </p:blipFill>
        <p:spPr bwMode="auto">
          <a:xfrm>
            <a:off x="1752600" y="1371600"/>
            <a:ext cx="6019800" cy="48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 out of N</a:t>
            </a:r>
            <a:endParaRPr lang="en-US" dirty="0"/>
          </a:p>
        </p:txBody>
      </p:sp>
      <p:sp>
        <p:nvSpPr>
          <p:cNvPr id="3" name="Content Placeholder 2"/>
          <p:cNvSpPr>
            <a:spLocks noGrp="1"/>
          </p:cNvSpPr>
          <p:nvPr>
            <p:ph idx="1"/>
          </p:nvPr>
        </p:nvSpPr>
        <p:spPr/>
        <p:txBody>
          <a:bodyPr/>
          <a:lstStyle/>
          <a:p>
            <a:pPr algn="just"/>
            <a:r>
              <a:rPr lang="en-US" dirty="0" smtClean="0"/>
              <a:t>This method works on both probabilities and both probability of detection and probability of false alarm can be improved in this method.</a:t>
            </a:r>
          </a:p>
          <a:p>
            <a:pPr algn="just"/>
            <a:r>
              <a:rPr lang="en-US" dirty="0" smtClean="0"/>
              <a:t>Probability of detection and false alarm are :</a:t>
            </a:r>
          </a:p>
          <a:p>
            <a:pPr algn="just"/>
            <a:endParaRPr lang="en-US" dirty="0"/>
          </a:p>
        </p:txBody>
      </p:sp>
      <p:sp>
        <p:nvSpPr>
          <p:cNvPr id="4" name="Slide Number Placeholder 3"/>
          <p:cNvSpPr>
            <a:spLocks noGrp="1"/>
          </p:cNvSpPr>
          <p:nvPr>
            <p:ph type="sldNum" sz="quarter" idx="12"/>
          </p:nvPr>
        </p:nvSpPr>
        <p:spPr>
          <a:xfrm>
            <a:off x="8305800" y="6305550"/>
            <a:ext cx="765048" cy="476250"/>
          </a:xfrm>
        </p:spPr>
        <p:txBody>
          <a:bodyPr/>
          <a:lstStyle/>
          <a:p>
            <a:fld id="{2C289696-2B82-4E68-AB5F-AB07B0FCAE70}" type="slidenum">
              <a:rPr lang="en-US" smtClean="0"/>
              <a:pPr/>
              <a:t>38</a:t>
            </a:fld>
            <a:r>
              <a:rPr lang="en-US" dirty="0" smtClean="0"/>
              <a:t>/54</a:t>
            </a:r>
            <a:endParaRPr lang="en-US"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
        <p:nvSpPr>
          <p:cNvPr id="665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6561"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828800" y="4648200"/>
            <a:ext cx="3104444" cy="762000"/>
          </a:xfrm>
          <a:prstGeom prst="rect">
            <a:avLst/>
          </a:prstGeom>
          <a:noFill/>
        </p:spPr>
      </p:pic>
      <p:sp>
        <p:nvSpPr>
          <p:cNvPr id="66563" name="Rectangle 3"/>
          <p:cNvSpPr>
            <a:spLocks noChangeArrowheads="1"/>
          </p:cNvSpPr>
          <p:nvPr/>
        </p:nvSpPr>
        <p:spPr bwMode="auto">
          <a:xfrm>
            <a:off x="-28575" y="971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787525"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656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6564"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828800" y="5486399"/>
            <a:ext cx="3124200" cy="784683"/>
          </a:xfrm>
          <a:prstGeom prst="rect">
            <a:avLst/>
          </a:prstGeom>
          <a:noFill/>
        </p:spPr>
      </p:pic>
      <p:sp>
        <p:nvSpPr>
          <p:cNvPr id="66566" name="Rectangle 6"/>
          <p:cNvSpPr>
            <a:spLocks noChangeArrowheads="1"/>
          </p:cNvSpPr>
          <p:nvPr/>
        </p:nvSpPr>
        <p:spPr bwMode="auto">
          <a:xfrm>
            <a:off x="-28575" y="971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787525"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a:t>
            </a:r>
            <a:endParaRPr lang="en-US" dirty="0"/>
          </a:p>
        </p:txBody>
      </p:sp>
      <p:sp>
        <p:nvSpPr>
          <p:cNvPr id="3" name="Content Placeholder 2"/>
          <p:cNvSpPr>
            <a:spLocks noGrp="1"/>
          </p:cNvSpPr>
          <p:nvPr>
            <p:ph idx="1"/>
          </p:nvPr>
        </p:nvSpPr>
        <p:spPr/>
        <p:txBody>
          <a:bodyPr/>
          <a:lstStyle/>
          <a:p>
            <a:pPr algn="just"/>
            <a:r>
              <a:rPr lang="en-US" dirty="0" smtClean="0"/>
              <a:t>Each of hard methods discussed above have some advantages and some disadvantages. </a:t>
            </a:r>
          </a:p>
          <a:p>
            <a:pPr algn="just"/>
            <a:r>
              <a:rPr lang="en-US" dirty="0" smtClean="0"/>
              <a:t>The OR method improves the probability of detection but in other hand it increases the probability of false alarm too.</a:t>
            </a:r>
            <a:endParaRPr lang="en-US" dirty="0"/>
          </a:p>
        </p:txBody>
      </p:sp>
      <p:sp>
        <p:nvSpPr>
          <p:cNvPr id="4" name="Slide Number Placeholder 3"/>
          <p:cNvSpPr>
            <a:spLocks noGrp="1"/>
          </p:cNvSpPr>
          <p:nvPr>
            <p:ph type="sldNum" sz="quarter" idx="12"/>
          </p:nvPr>
        </p:nvSpPr>
        <p:spPr>
          <a:xfrm>
            <a:off x="8229600" y="6305550"/>
            <a:ext cx="841248" cy="476250"/>
          </a:xfrm>
        </p:spPr>
        <p:txBody>
          <a:bodyPr/>
          <a:lstStyle/>
          <a:p>
            <a:fld id="{2C289696-2B82-4E68-AB5F-AB07B0FCAE70}" type="slidenum">
              <a:rPr lang="en-US" smtClean="0"/>
              <a:pPr/>
              <a:t>39</a:t>
            </a:fld>
            <a:r>
              <a:rPr lang="en-US" dirty="0" smtClean="0"/>
              <a:t>/54</a:t>
            </a:r>
            <a:endParaRPr lang="en-US"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Cognitive Radio Overview </a:t>
            </a:r>
            <a:endParaRPr lang="en-US" dirty="0"/>
          </a:p>
        </p:txBody>
      </p:sp>
      <p:sp>
        <p:nvSpPr>
          <p:cNvPr id="3" name="Content Placeholder 2"/>
          <p:cNvSpPr>
            <a:spLocks noGrp="1"/>
          </p:cNvSpPr>
          <p:nvPr>
            <p:ph idx="1"/>
          </p:nvPr>
        </p:nvSpPr>
        <p:spPr>
          <a:xfrm>
            <a:off x="1371600" y="1447800"/>
            <a:ext cx="7498080" cy="4800600"/>
          </a:xfrm>
        </p:spPr>
        <p:txBody>
          <a:bodyPr>
            <a:normAutofit/>
          </a:bodyPr>
          <a:lstStyle/>
          <a:p>
            <a:pPr algn="just"/>
            <a:r>
              <a:rPr lang="en-US" sz="2200" dirty="0" smtClean="0"/>
              <a:t>Cognitive radio is a solution to the spectral congestion problem by introducing opportunistic usage of the frequency bands that are not heavily occupied by licensed users.</a:t>
            </a:r>
          </a:p>
          <a:p>
            <a:pPr algn="just"/>
            <a:r>
              <a:rPr lang="en-US" sz="2200" dirty="0" smtClean="0"/>
              <a:t>It will allow the agile and efficient utilization of the radio spectrum by offering distributed terminals or radio cells the ability of radio sensing, self-adaptation, and dynamic spectrum sharing.</a:t>
            </a:r>
          </a:p>
          <a:p>
            <a:pPr marL="27432" lvl="0" indent="0" algn="just">
              <a:buClr>
                <a:srgbClr val="727CA3"/>
              </a:buClr>
              <a:buNone/>
            </a:pPr>
            <a:r>
              <a:rPr lang="en-US" sz="2200" dirty="0" smtClean="0"/>
              <a:t>Two primary objectives :</a:t>
            </a:r>
          </a:p>
          <a:p>
            <a:pPr marL="541782" lvl="0" indent="-514350" algn="just">
              <a:buClr>
                <a:srgbClr val="727CA3"/>
              </a:buClr>
              <a:buFont typeface="Wingdings 2"/>
              <a:buAutoNum type="arabicParenR"/>
            </a:pPr>
            <a:r>
              <a:rPr lang="en-US" sz="2200" dirty="0" smtClean="0"/>
              <a:t>Highly reliable communications whenever and wherever needed  .</a:t>
            </a:r>
          </a:p>
          <a:p>
            <a:pPr marL="541782" lvl="0" indent="-514350" algn="just">
              <a:buClr>
                <a:srgbClr val="727CA3"/>
              </a:buClr>
              <a:buFont typeface="Wingdings 2"/>
              <a:buAutoNum type="arabicParenR"/>
            </a:pPr>
            <a:r>
              <a:rPr lang="en-US" sz="2200" dirty="0" smtClean="0"/>
              <a:t> Efficient utilization of the radio spectrum.</a:t>
            </a:r>
          </a:p>
          <a:p>
            <a:pPr algn="just">
              <a:buNone/>
            </a:pPr>
            <a:endParaRPr lang="en-US" sz="2000" dirty="0"/>
          </a:p>
        </p:txBody>
      </p:sp>
      <p:sp>
        <p:nvSpPr>
          <p:cNvPr id="4" name="Slide Number Placeholder 3"/>
          <p:cNvSpPr>
            <a:spLocks noGrp="1"/>
          </p:cNvSpPr>
          <p:nvPr>
            <p:ph type="sldNum" sz="quarter" idx="12"/>
          </p:nvPr>
        </p:nvSpPr>
        <p:spPr>
          <a:xfrm>
            <a:off x="8382000" y="6305550"/>
            <a:ext cx="688848" cy="476250"/>
          </a:xfrm>
        </p:spPr>
        <p:txBody>
          <a:bodyPr/>
          <a:lstStyle/>
          <a:p>
            <a:fld id="{2C289696-2B82-4E68-AB5F-AB07B0FCAE70}" type="slidenum">
              <a:rPr lang="en-US" sz="1400" smtClean="0"/>
              <a:pPr/>
              <a:t>4</a:t>
            </a:fld>
            <a:r>
              <a:rPr lang="en-US" sz="1400" dirty="0" smtClean="0"/>
              <a:t>/54</a:t>
            </a:r>
            <a:endParaRPr lang="en-US" sz="1400"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 </a:t>
            </a:r>
            <a:endParaRPr lang="en-US" dirty="0"/>
          </a:p>
        </p:txBody>
      </p:sp>
      <p:sp>
        <p:nvSpPr>
          <p:cNvPr id="3" name="Content Placeholder 2"/>
          <p:cNvSpPr>
            <a:spLocks noGrp="1"/>
          </p:cNvSpPr>
          <p:nvPr>
            <p:ph idx="1"/>
          </p:nvPr>
        </p:nvSpPr>
        <p:spPr/>
        <p:txBody>
          <a:bodyPr/>
          <a:lstStyle/>
          <a:p>
            <a:pPr algn="just"/>
            <a:r>
              <a:rPr lang="en-US" dirty="0" smtClean="0"/>
              <a:t>The AND method decreases the probability of false alarm but it also decreases the probability of detection.</a:t>
            </a:r>
          </a:p>
          <a:p>
            <a:pPr algn="just"/>
            <a:r>
              <a:rPr lang="en-US" dirty="0" smtClean="0"/>
              <a:t>In the M out of N method the number of M can be chosen in a way that both probabilities will stay in an accepted domain.</a:t>
            </a:r>
            <a:endParaRPr lang="en-US" dirty="0"/>
          </a:p>
        </p:txBody>
      </p:sp>
      <p:sp>
        <p:nvSpPr>
          <p:cNvPr id="4" name="Slide Number Placeholder 3"/>
          <p:cNvSpPr>
            <a:spLocks noGrp="1"/>
          </p:cNvSpPr>
          <p:nvPr>
            <p:ph type="sldNum" sz="quarter" idx="12"/>
          </p:nvPr>
        </p:nvSpPr>
        <p:spPr>
          <a:xfrm>
            <a:off x="8153400" y="6305550"/>
            <a:ext cx="917448" cy="476250"/>
          </a:xfrm>
        </p:spPr>
        <p:txBody>
          <a:bodyPr/>
          <a:lstStyle/>
          <a:p>
            <a:fld id="{2C289696-2B82-4E68-AB5F-AB07B0FCAE70}" type="slidenum">
              <a:rPr lang="en-US" smtClean="0"/>
              <a:pPr/>
              <a:t>40</a:t>
            </a:fld>
            <a:r>
              <a:rPr lang="en-US" dirty="0" smtClean="0"/>
              <a:t>/54</a:t>
            </a:r>
            <a:endParaRPr lang="en-US"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a:xfrm>
            <a:off x="8229600" y="6305550"/>
            <a:ext cx="841248" cy="476250"/>
          </a:xfrm>
        </p:spPr>
        <p:txBody>
          <a:bodyPr/>
          <a:lstStyle/>
          <a:p>
            <a:fld id="{2C289696-2B82-4E68-AB5F-AB07B0FCAE70}" type="slidenum">
              <a:rPr lang="en-US" smtClean="0"/>
              <a:pPr/>
              <a:t>41</a:t>
            </a:fld>
            <a:r>
              <a:rPr lang="en-US" dirty="0" smtClean="0"/>
              <a:t>/54</a:t>
            </a:r>
            <a:endParaRPr lang="en-US" dirty="0"/>
          </a:p>
        </p:txBody>
      </p:sp>
      <p:pic>
        <p:nvPicPr>
          <p:cNvPr id="61442" name="Picture 2"/>
          <p:cNvPicPr>
            <a:picLocks noChangeAspect="1" noChangeArrowheads="1"/>
          </p:cNvPicPr>
          <p:nvPr/>
        </p:nvPicPr>
        <p:blipFill>
          <a:blip r:embed="rId2"/>
          <a:srcRect/>
          <a:stretch>
            <a:fillRect/>
          </a:stretch>
        </p:blipFill>
        <p:spPr bwMode="auto">
          <a:xfrm>
            <a:off x="1905000" y="1524000"/>
            <a:ext cx="5962650" cy="4727960"/>
          </a:xfrm>
          <a:prstGeom prst="rect">
            <a:avLst/>
          </a:prstGeom>
          <a:noFill/>
          <a:ln w="9525">
            <a:noFill/>
            <a:miter lim="800000"/>
            <a:headEnd/>
            <a:tailEnd/>
          </a:ln>
          <a:effectLst/>
        </p:spPr>
      </p:pic>
      <p:pic>
        <p:nvPicPr>
          <p:cNvPr id="6" name="Picture 5" descr="IUT-sign-Fa-256-2"/>
          <p:cNvPicPr/>
          <p:nvPr/>
        </p:nvPicPr>
        <p:blipFill>
          <a:blip r:embed="rId3" cstate="print"/>
          <a:srcRect/>
          <a:stretch>
            <a:fillRect/>
          </a:stretch>
        </p:blipFill>
        <p:spPr bwMode="auto">
          <a:xfrm>
            <a:off x="7391400" y="0"/>
            <a:ext cx="1509773" cy="14940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a:t>
            </a:r>
            <a:endParaRPr lang="en-US" dirty="0"/>
          </a:p>
        </p:txBody>
      </p:sp>
      <p:sp>
        <p:nvSpPr>
          <p:cNvPr id="3" name="Content Placeholder 2"/>
          <p:cNvSpPr>
            <a:spLocks noGrp="1"/>
          </p:cNvSpPr>
          <p:nvPr>
            <p:ph idx="1"/>
          </p:nvPr>
        </p:nvSpPr>
        <p:spPr/>
        <p:txBody>
          <a:bodyPr/>
          <a:lstStyle/>
          <a:p>
            <a:pPr algn="just"/>
            <a:r>
              <a:rPr lang="en-US" dirty="0" smtClean="0"/>
              <a:t>There are some other methods that try to make spectrum usage more efficient.</a:t>
            </a:r>
          </a:p>
          <a:p>
            <a:pPr algn="just"/>
            <a:r>
              <a:rPr lang="en-US" dirty="0" smtClean="0"/>
              <a:t>As it is clear the cooperative method make the estimations more reliable but it also consume more bandwidth.</a:t>
            </a:r>
          </a:p>
          <a:p>
            <a:pPr algn="just"/>
            <a:r>
              <a:rPr lang="en-US" dirty="0" smtClean="0"/>
              <a:t>Methods like censoring are recommended to lessen the bandwidth usage.</a:t>
            </a:r>
            <a:endParaRPr lang="en-US" dirty="0"/>
          </a:p>
        </p:txBody>
      </p:sp>
      <p:sp>
        <p:nvSpPr>
          <p:cNvPr id="4" name="Slide Number Placeholder 3"/>
          <p:cNvSpPr>
            <a:spLocks noGrp="1"/>
          </p:cNvSpPr>
          <p:nvPr>
            <p:ph type="sldNum" sz="quarter" idx="12"/>
          </p:nvPr>
        </p:nvSpPr>
        <p:spPr>
          <a:xfrm>
            <a:off x="8229600" y="6305550"/>
            <a:ext cx="841248" cy="476250"/>
          </a:xfrm>
        </p:spPr>
        <p:txBody>
          <a:bodyPr/>
          <a:lstStyle/>
          <a:p>
            <a:fld id="{2C289696-2B82-4E68-AB5F-AB07B0FCAE70}" type="slidenum">
              <a:rPr lang="en-US" smtClean="0"/>
              <a:pPr/>
              <a:t>42</a:t>
            </a:fld>
            <a:r>
              <a:rPr lang="en-US" dirty="0" smtClean="0"/>
              <a:t>/54</a:t>
            </a:r>
            <a:endParaRPr lang="en-US"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Censor</a:t>
            </a:r>
            <a:endParaRPr lang="en-US" dirty="0"/>
          </a:p>
        </p:txBody>
      </p:sp>
      <p:sp>
        <p:nvSpPr>
          <p:cNvPr id="3" name="Content Placeholder 2"/>
          <p:cNvSpPr>
            <a:spLocks noGrp="1"/>
          </p:cNvSpPr>
          <p:nvPr>
            <p:ph idx="1"/>
          </p:nvPr>
        </p:nvSpPr>
        <p:spPr/>
        <p:txBody>
          <a:bodyPr/>
          <a:lstStyle/>
          <a:p>
            <a:r>
              <a:rPr lang="en-US" dirty="0" smtClean="0"/>
              <a:t>In censoring method each node will decide using  two thresholds and if the detection energy is between thresholds the node will sent nothing to the central unit.</a:t>
            </a:r>
          </a:p>
          <a:p>
            <a:r>
              <a:rPr lang="en-US" dirty="0" smtClean="0"/>
              <a:t>Depends on the number of the nodes that do not send bits to the central unit the spectrum utilization will reduce.</a:t>
            </a:r>
          </a:p>
          <a:p>
            <a:pPr algn="just"/>
            <a:endParaRPr lang="en-US" dirty="0"/>
          </a:p>
        </p:txBody>
      </p:sp>
      <p:sp>
        <p:nvSpPr>
          <p:cNvPr id="4" name="Slide Number Placeholder 3"/>
          <p:cNvSpPr>
            <a:spLocks noGrp="1"/>
          </p:cNvSpPr>
          <p:nvPr>
            <p:ph type="sldNum" sz="quarter" idx="12"/>
          </p:nvPr>
        </p:nvSpPr>
        <p:spPr>
          <a:xfrm>
            <a:off x="7924800" y="6305550"/>
            <a:ext cx="1146048" cy="476250"/>
          </a:xfrm>
        </p:spPr>
        <p:txBody>
          <a:bodyPr/>
          <a:lstStyle/>
          <a:p>
            <a:fld id="{2C289696-2B82-4E68-AB5F-AB07B0FCAE70}" type="slidenum">
              <a:rPr lang="en-US" sz="1400" smtClean="0"/>
              <a:pPr/>
              <a:t>43</a:t>
            </a:fld>
            <a:r>
              <a:rPr lang="en-US" sz="1400" dirty="0" smtClean="0"/>
              <a:t>/54</a:t>
            </a:r>
            <a:endParaRPr lang="en-US" sz="1400"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Censor</a:t>
            </a:r>
            <a:endParaRPr lang="en-US" dirty="0"/>
          </a:p>
        </p:txBody>
      </p:sp>
      <p:sp>
        <p:nvSpPr>
          <p:cNvPr id="3" name="Content Placeholder 2"/>
          <p:cNvSpPr>
            <a:spLocks noGrp="1"/>
          </p:cNvSpPr>
          <p:nvPr>
            <p:ph idx="1"/>
          </p:nvPr>
        </p:nvSpPr>
        <p:spPr/>
        <p:txBody>
          <a:bodyPr/>
          <a:lstStyle/>
          <a:p>
            <a:r>
              <a:rPr lang="en-US" dirty="0" smtClean="0"/>
              <a:t>        : no signal detected</a:t>
            </a:r>
          </a:p>
          <a:p>
            <a:endParaRPr lang="en-US" dirty="0" smtClean="0"/>
          </a:p>
          <a:p>
            <a:r>
              <a:rPr lang="en-US" dirty="0" smtClean="0"/>
              <a:t>        : primary user’s signal detected</a:t>
            </a:r>
          </a:p>
        </p:txBody>
      </p:sp>
      <p:sp>
        <p:nvSpPr>
          <p:cNvPr id="4" name="Slide Number Placeholder 3"/>
          <p:cNvSpPr>
            <a:spLocks noGrp="1"/>
          </p:cNvSpPr>
          <p:nvPr>
            <p:ph type="sldNum" sz="quarter" idx="12"/>
          </p:nvPr>
        </p:nvSpPr>
        <p:spPr>
          <a:xfrm>
            <a:off x="8382000" y="6305550"/>
            <a:ext cx="688848" cy="476250"/>
          </a:xfrm>
        </p:spPr>
        <p:txBody>
          <a:bodyPr/>
          <a:lstStyle/>
          <a:p>
            <a:fld id="{2C289696-2B82-4E68-AB5F-AB07B0FCAE70}" type="slidenum">
              <a:rPr lang="en-US" sz="1400" smtClean="0"/>
              <a:pPr/>
              <a:t>44</a:t>
            </a:fld>
            <a:r>
              <a:rPr lang="en-US" sz="1400" dirty="0" smtClean="0"/>
              <a:t>/54</a:t>
            </a:r>
            <a:endParaRPr lang="en-US" sz="1400"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pic>
        <p:nvPicPr>
          <p:cNvPr id="6" name="Picture 9"/>
          <p:cNvPicPr>
            <a:picLocks noChangeAspect="1" noChangeArrowheads="1"/>
          </p:cNvPicPr>
          <p:nvPr/>
        </p:nvPicPr>
        <p:blipFill>
          <a:blip r:embed="rId3"/>
          <a:srcRect/>
          <a:stretch>
            <a:fillRect/>
          </a:stretch>
        </p:blipFill>
        <p:spPr bwMode="auto">
          <a:xfrm>
            <a:off x="2133600" y="3657600"/>
            <a:ext cx="5410200" cy="2465439"/>
          </a:xfrm>
          <a:prstGeom prst="rect">
            <a:avLst/>
          </a:prstGeom>
          <a:noFill/>
          <a:ln w="9525">
            <a:noFill/>
            <a:miter lim="800000"/>
            <a:headEnd/>
            <a:tailEnd/>
          </a:ln>
          <a:effectLst/>
        </p:spPr>
      </p:pic>
      <p:sp>
        <p:nvSpPr>
          <p:cNvPr id="112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265"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981200" y="1524000"/>
            <a:ext cx="628650" cy="663575"/>
          </a:xfrm>
          <a:prstGeom prst="rect">
            <a:avLst/>
          </a:prstGeom>
          <a:noFill/>
        </p:spPr>
      </p:pic>
      <p:sp>
        <p:nvSpPr>
          <p:cNvPr id="112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267" name="Picture 3"/>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981200" y="2590800"/>
            <a:ext cx="609600" cy="643467"/>
          </a:xfrm>
          <a:prstGeom prst="rect">
            <a:avLst/>
          </a:prstGeom>
          <a:noFill/>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 Decision Combining</a:t>
            </a:r>
            <a:endParaRPr lang="en-US" dirty="0"/>
          </a:p>
        </p:txBody>
      </p:sp>
      <p:sp>
        <p:nvSpPr>
          <p:cNvPr id="3" name="Content Placeholder 2"/>
          <p:cNvSpPr>
            <a:spLocks noGrp="1"/>
          </p:cNvSpPr>
          <p:nvPr>
            <p:ph idx="1"/>
          </p:nvPr>
        </p:nvSpPr>
        <p:spPr/>
        <p:txBody>
          <a:bodyPr/>
          <a:lstStyle/>
          <a:p>
            <a:endParaRPr lang="en-US" dirty="0" smtClean="0"/>
          </a:p>
          <a:p>
            <a:r>
              <a:rPr lang="en-US" dirty="0" smtClean="0"/>
              <a:t>Equal Gain Combining</a:t>
            </a:r>
          </a:p>
          <a:p>
            <a:endParaRPr lang="en-US" dirty="0" smtClean="0"/>
          </a:p>
          <a:p>
            <a:r>
              <a:rPr lang="en-US" dirty="0" smtClean="0"/>
              <a:t>Maximal Gain Combining</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a:xfrm>
            <a:off x="8382000" y="6305550"/>
            <a:ext cx="688848" cy="476250"/>
          </a:xfrm>
        </p:spPr>
        <p:txBody>
          <a:bodyPr/>
          <a:lstStyle/>
          <a:p>
            <a:fld id="{2C289696-2B82-4E68-AB5F-AB07B0FCAE70}" type="slidenum">
              <a:rPr lang="en-US" sz="1400" smtClean="0"/>
              <a:pPr/>
              <a:t>45</a:t>
            </a:fld>
            <a:r>
              <a:rPr lang="en-US" sz="1400" dirty="0" smtClean="0"/>
              <a:t>/54</a:t>
            </a:r>
            <a:endParaRPr lang="en-US" sz="1400"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Equal Gain Combining</a:t>
            </a:r>
            <a:br>
              <a:rPr lang="en-US" dirty="0" smtClean="0"/>
            </a:br>
            <a:endParaRPr lang="en-US" dirty="0"/>
          </a:p>
        </p:txBody>
      </p:sp>
      <p:sp>
        <p:nvSpPr>
          <p:cNvPr id="3" name="Content Placeholder 2"/>
          <p:cNvSpPr>
            <a:spLocks noGrp="1"/>
          </p:cNvSpPr>
          <p:nvPr>
            <p:ph idx="1"/>
          </p:nvPr>
        </p:nvSpPr>
        <p:spPr/>
        <p:txBody>
          <a:bodyPr/>
          <a:lstStyle/>
          <a:p>
            <a:pPr algn="just"/>
            <a:r>
              <a:rPr lang="en-US" dirty="0" smtClean="0"/>
              <a:t>It is one of the simplest soft methods. </a:t>
            </a:r>
          </a:p>
          <a:p>
            <a:pPr algn="just"/>
            <a:r>
              <a:rPr lang="en-US" dirty="0" smtClean="0"/>
              <a:t>In this method the estimated energy in each node is sent to the base station and there they will be added together. Then this summation is compared to a threshold to decide on the existence or absence of the primary user.  </a:t>
            </a:r>
            <a:endParaRPr lang="en-US" dirty="0"/>
          </a:p>
        </p:txBody>
      </p:sp>
      <p:sp>
        <p:nvSpPr>
          <p:cNvPr id="4" name="Slide Number Placeholder 3"/>
          <p:cNvSpPr>
            <a:spLocks noGrp="1"/>
          </p:cNvSpPr>
          <p:nvPr>
            <p:ph type="sldNum" sz="quarter" idx="12"/>
          </p:nvPr>
        </p:nvSpPr>
        <p:spPr>
          <a:xfrm>
            <a:off x="8458200" y="6305550"/>
            <a:ext cx="612648" cy="476250"/>
          </a:xfrm>
        </p:spPr>
        <p:txBody>
          <a:bodyPr/>
          <a:lstStyle/>
          <a:p>
            <a:fld id="{2C289696-2B82-4E68-AB5F-AB07B0FCAE70}" type="slidenum">
              <a:rPr lang="en-US" sz="1400" smtClean="0"/>
              <a:pPr/>
              <a:t>46</a:t>
            </a:fld>
            <a:r>
              <a:rPr lang="en-US" sz="1400" dirty="0" smtClean="0"/>
              <a:t>/54</a:t>
            </a:r>
            <a:endParaRPr lang="en-US" sz="1400"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Maximal Gain Combining</a:t>
            </a:r>
            <a:br>
              <a:rPr lang="en-US" dirty="0" smtClean="0"/>
            </a:br>
            <a:endParaRPr lang="en-US" dirty="0"/>
          </a:p>
        </p:txBody>
      </p:sp>
      <p:sp>
        <p:nvSpPr>
          <p:cNvPr id="3" name="Content Placeholder 2"/>
          <p:cNvSpPr>
            <a:spLocks noGrp="1"/>
          </p:cNvSpPr>
          <p:nvPr>
            <p:ph idx="1"/>
          </p:nvPr>
        </p:nvSpPr>
        <p:spPr/>
        <p:txBody>
          <a:bodyPr/>
          <a:lstStyle/>
          <a:p>
            <a:pPr algn="just"/>
            <a:r>
              <a:rPr lang="en-US" dirty="0" smtClean="0"/>
              <a:t>The difference between this method and equal gain combining is that in this method the energy received in the central unit is multiplied to a weight and then added up.  This weight depends on the distance from the node and the primary user.</a:t>
            </a:r>
            <a:endParaRPr lang="en-US" dirty="0"/>
          </a:p>
        </p:txBody>
      </p:sp>
      <p:sp>
        <p:nvSpPr>
          <p:cNvPr id="4" name="Slide Number Placeholder 3"/>
          <p:cNvSpPr>
            <a:spLocks noGrp="1"/>
          </p:cNvSpPr>
          <p:nvPr>
            <p:ph type="sldNum" sz="quarter" idx="12"/>
          </p:nvPr>
        </p:nvSpPr>
        <p:spPr>
          <a:xfrm>
            <a:off x="8305800" y="6305550"/>
            <a:ext cx="765048" cy="476250"/>
          </a:xfrm>
        </p:spPr>
        <p:txBody>
          <a:bodyPr/>
          <a:lstStyle/>
          <a:p>
            <a:fld id="{2C289696-2B82-4E68-AB5F-AB07B0FCAE70}" type="slidenum">
              <a:rPr lang="en-US" sz="1400" smtClean="0"/>
              <a:pPr/>
              <a:t>47</a:t>
            </a:fld>
            <a:r>
              <a:rPr lang="en-US" sz="1400" dirty="0" smtClean="0"/>
              <a:t>/54</a:t>
            </a:r>
            <a:endParaRPr lang="en-US" sz="1400"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 &amp; Hard Combination</a:t>
            </a:r>
            <a:endParaRPr lang="en-US" dirty="0"/>
          </a:p>
        </p:txBody>
      </p:sp>
      <p:sp>
        <p:nvSpPr>
          <p:cNvPr id="3" name="Content Placeholder 2"/>
          <p:cNvSpPr>
            <a:spLocks noGrp="1"/>
          </p:cNvSpPr>
          <p:nvPr>
            <p:ph idx="1"/>
          </p:nvPr>
        </p:nvSpPr>
        <p:spPr/>
        <p:txBody>
          <a:bodyPr/>
          <a:lstStyle/>
          <a:p>
            <a:pPr algn="just"/>
            <a:r>
              <a:rPr lang="en-US" dirty="0" smtClean="0"/>
              <a:t>The method is just like censoring but when the detection energy is between  two thresholds the node will send the energy itself and not the decision.</a:t>
            </a:r>
          </a:p>
          <a:p>
            <a:pPr algn="just"/>
            <a:endParaRPr lang="en-US" dirty="0"/>
          </a:p>
        </p:txBody>
      </p:sp>
      <p:sp>
        <p:nvSpPr>
          <p:cNvPr id="4" name="Slide Number Placeholder 3"/>
          <p:cNvSpPr>
            <a:spLocks noGrp="1"/>
          </p:cNvSpPr>
          <p:nvPr>
            <p:ph type="sldNum" sz="quarter" idx="12"/>
          </p:nvPr>
        </p:nvSpPr>
        <p:spPr>
          <a:xfrm>
            <a:off x="8229600" y="6305550"/>
            <a:ext cx="841248" cy="476250"/>
          </a:xfrm>
        </p:spPr>
        <p:txBody>
          <a:bodyPr/>
          <a:lstStyle/>
          <a:p>
            <a:fld id="{2C289696-2B82-4E68-AB5F-AB07B0FCAE70}" type="slidenum">
              <a:rPr lang="en-US" sz="1400" smtClean="0"/>
              <a:pPr/>
              <a:t>48</a:t>
            </a:fld>
            <a:r>
              <a:rPr lang="en-US" sz="1400" dirty="0" smtClean="0"/>
              <a:t>/54</a:t>
            </a:r>
            <a:endParaRPr lang="en-US" sz="1400"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pic>
        <p:nvPicPr>
          <p:cNvPr id="6" name="Picture 2"/>
          <p:cNvPicPr>
            <a:picLocks noChangeAspect="1" noChangeArrowheads="1"/>
          </p:cNvPicPr>
          <p:nvPr/>
        </p:nvPicPr>
        <p:blipFill>
          <a:blip r:embed="rId3"/>
          <a:srcRect/>
          <a:stretch>
            <a:fillRect/>
          </a:stretch>
        </p:blipFill>
        <p:spPr bwMode="auto">
          <a:xfrm>
            <a:off x="2209800" y="3581400"/>
            <a:ext cx="5810250" cy="29153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 &amp; Hard Combination</a:t>
            </a:r>
            <a:endParaRPr lang="en-US" dirty="0"/>
          </a:p>
        </p:txBody>
      </p:sp>
      <p:sp>
        <p:nvSpPr>
          <p:cNvPr id="3" name="Content Placeholder 2"/>
          <p:cNvSpPr>
            <a:spLocks noGrp="1"/>
          </p:cNvSpPr>
          <p:nvPr>
            <p:ph idx="1"/>
          </p:nvPr>
        </p:nvSpPr>
        <p:spPr/>
        <p:txBody>
          <a:bodyPr/>
          <a:lstStyle/>
          <a:p>
            <a:pPr algn="just"/>
            <a:r>
              <a:rPr lang="en-US" dirty="0" smtClean="0"/>
              <a:t>This method uses more bandwidth but it has better efficiency too.</a:t>
            </a:r>
          </a:p>
          <a:p>
            <a:pPr algn="just"/>
            <a:r>
              <a:rPr lang="en-US" dirty="0" smtClean="0"/>
              <a:t>The soft and hard combination method suggests a good tradeoff between performance and complexity.</a:t>
            </a:r>
          </a:p>
          <a:p>
            <a:pPr algn="just"/>
            <a:endParaRPr lang="en-US" dirty="0" smtClean="0"/>
          </a:p>
          <a:p>
            <a:pPr algn="just"/>
            <a:endParaRPr lang="en-US" dirty="0"/>
          </a:p>
        </p:txBody>
      </p:sp>
      <p:sp>
        <p:nvSpPr>
          <p:cNvPr id="4" name="Slide Number Placeholder 3"/>
          <p:cNvSpPr>
            <a:spLocks noGrp="1"/>
          </p:cNvSpPr>
          <p:nvPr>
            <p:ph type="sldNum" sz="quarter" idx="12"/>
          </p:nvPr>
        </p:nvSpPr>
        <p:spPr>
          <a:xfrm>
            <a:off x="8305800" y="6305550"/>
            <a:ext cx="765048" cy="476250"/>
          </a:xfrm>
        </p:spPr>
        <p:txBody>
          <a:bodyPr/>
          <a:lstStyle/>
          <a:p>
            <a:fld id="{2C289696-2B82-4E68-AB5F-AB07B0FCAE70}" type="slidenum">
              <a:rPr lang="en-US" sz="1400" smtClean="0"/>
              <a:pPr/>
              <a:t>49</a:t>
            </a:fld>
            <a:r>
              <a:rPr lang="en-US" sz="1400" dirty="0" smtClean="0"/>
              <a:t>/54</a:t>
            </a:r>
            <a:endParaRPr lang="en-US" sz="1400"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28600"/>
            <a:ext cx="7406640" cy="1472184"/>
          </a:xfrm>
        </p:spPr>
        <p:txBody>
          <a:bodyPr anchor="ctr"/>
          <a:lstStyle/>
          <a:p>
            <a:r>
              <a:rPr lang="en-US" dirty="0" smtClean="0"/>
              <a:t>Cognitive Radio Overview</a:t>
            </a:r>
            <a:endParaRPr lang="en-US" dirty="0"/>
          </a:p>
        </p:txBody>
      </p:sp>
      <p:sp>
        <p:nvSpPr>
          <p:cNvPr id="3" name="Subtitle 2"/>
          <p:cNvSpPr>
            <a:spLocks noGrp="1"/>
          </p:cNvSpPr>
          <p:nvPr>
            <p:ph type="subTitle" idx="1"/>
          </p:nvPr>
        </p:nvSpPr>
        <p:spPr>
          <a:xfrm>
            <a:off x="1295400" y="1447800"/>
            <a:ext cx="7406640" cy="5007936"/>
          </a:xfrm>
        </p:spPr>
        <p:txBody>
          <a:bodyPr>
            <a:normAutofit/>
          </a:bodyPr>
          <a:lstStyle/>
          <a:p>
            <a:pPr marL="365760" lvl="0" indent="-283464" algn="just">
              <a:buClr>
                <a:srgbClr val="727CA3"/>
              </a:buClr>
              <a:buFont typeface="Wingdings 2"/>
              <a:buChar char=""/>
            </a:pPr>
            <a:r>
              <a:rPr lang="en-US" sz="2100" dirty="0" smtClean="0">
                <a:solidFill>
                  <a:prstClr val="black"/>
                </a:solidFill>
              </a:rPr>
              <a:t>In the definition adopted by FCC Cognitive radio is a radio or system that:</a:t>
            </a:r>
          </a:p>
          <a:p>
            <a:pPr marL="886968" lvl="2" indent="-228600" algn="just">
              <a:buClr>
                <a:srgbClr val="9FB8CD"/>
              </a:buClr>
              <a:buFont typeface="Wingdings 2"/>
              <a:buChar char=""/>
            </a:pPr>
            <a:r>
              <a:rPr lang="en-US" sz="2300" i="1" dirty="0" smtClean="0">
                <a:solidFill>
                  <a:prstClr val="black"/>
                </a:solidFill>
              </a:rPr>
              <a:t>Senses its operational electromagnetic environment.</a:t>
            </a:r>
          </a:p>
          <a:p>
            <a:pPr marL="886968" lvl="2" indent="-228600" algn="just">
              <a:buClr>
                <a:srgbClr val="9FB8CD"/>
              </a:buClr>
              <a:buFont typeface="Wingdings 2"/>
              <a:buChar char=""/>
            </a:pPr>
            <a:r>
              <a:rPr lang="en-US" sz="2300" i="1" dirty="0" smtClean="0">
                <a:solidFill>
                  <a:prstClr val="black"/>
                </a:solidFill>
              </a:rPr>
              <a:t>Dynamically and autonomously adjust its radio operating parameters to modify system operation .</a:t>
            </a:r>
          </a:p>
          <a:p>
            <a:pPr marL="1344168" lvl="3" indent="-228600" algn="just">
              <a:buClr>
                <a:schemeClr val="accent1"/>
              </a:buClr>
              <a:buSzPct val="80000"/>
              <a:buFont typeface="Courier New" pitchFamily="49" charset="0"/>
              <a:buChar char="o"/>
            </a:pPr>
            <a:r>
              <a:rPr lang="en-US" dirty="0" smtClean="0"/>
              <a:t>Parameters such as:</a:t>
            </a:r>
          </a:p>
          <a:p>
            <a:pPr marL="1755648" lvl="5" indent="-182880" algn="just">
              <a:buClr>
                <a:schemeClr val="accent1"/>
              </a:buClr>
              <a:buSzPct val="80000"/>
              <a:buFont typeface="Courier New" pitchFamily="49" charset="0"/>
              <a:buChar char="o"/>
            </a:pPr>
            <a:r>
              <a:rPr lang="en-US" dirty="0" smtClean="0"/>
              <a:t>Transmit power</a:t>
            </a:r>
          </a:p>
          <a:p>
            <a:pPr marL="1755648" lvl="5" indent="-182880" algn="just">
              <a:buClr>
                <a:schemeClr val="accent1"/>
              </a:buClr>
              <a:buSzPct val="80000"/>
              <a:buFont typeface="Courier New" pitchFamily="49" charset="0"/>
              <a:buChar char="o"/>
            </a:pPr>
            <a:r>
              <a:rPr lang="en-US" dirty="0" smtClean="0"/>
              <a:t> Carrier frequency</a:t>
            </a:r>
          </a:p>
          <a:p>
            <a:pPr marL="1755648" lvl="5" indent="-182880" algn="just">
              <a:buClr>
                <a:schemeClr val="accent1"/>
              </a:buClr>
              <a:buSzPct val="80000"/>
              <a:buFont typeface="Courier New" pitchFamily="49" charset="0"/>
              <a:buChar char="o"/>
            </a:pPr>
            <a:r>
              <a:rPr lang="en-US" dirty="0" smtClean="0"/>
              <a:t>Modulation strategy</a:t>
            </a:r>
          </a:p>
          <a:p>
            <a:pPr marL="1344168" lvl="3" indent="-228600" algn="just">
              <a:buClr>
                <a:srgbClr val="9FB8CD"/>
              </a:buClr>
              <a:buFont typeface="Wingdings 2"/>
              <a:buChar char=""/>
            </a:pPr>
            <a:endParaRPr lang="en-US" sz="1800" dirty="0" smtClean="0"/>
          </a:p>
        </p:txBody>
      </p:sp>
      <p:sp>
        <p:nvSpPr>
          <p:cNvPr id="4" name="Slide Number Placeholder 3"/>
          <p:cNvSpPr>
            <a:spLocks noGrp="1"/>
          </p:cNvSpPr>
          <p:nvPr>
            <p:ph type="sldNum" sz="quarter" idx="12"/>
          </p:nvPr>
        </p:nvSpPr>
        <p:spPr>
          <a:xfrm>
            <a:off x="8305800" y="6305550"/>
            <a:ext cx="765048" cy="476250"/>
          </a:xfrm>
        </p:spPr>
        <p:txBody>
          <a:bodyPr/>
          <a:lstStyle/>
          <a:p>
            <a:fld id="{2C289696-2B82-4E68-AB5F-AB07B0FCAE70}" type="slidenum">
              <a:rPr lang="en-US" sz="1400" smtClean="0"/>
              <a:pPr/>
              <a:t>5</a:t>
            </a:fld>
            <a:r>
              <a:rPr lang="en-US" sz="1400" dirty="0" smtClean="0"/>
              <a:t>/54</a:t>
            </a:r>
            <a:endParaRPr lang="en-US" sz="1400"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lstStyle/>
          <a:p>
            <a:pPr algn="just"/>
            <a:r>
              <a:rPr lang="en-US" dirty="0" smtClean="0"/>
              <a:t>In cooperative spectrum sensing, several secondary users share their detections and with these detections the decision on the presence or absence of the primary user is made.</a:t>
            </a:r>
          </a:p>
          <a:p>
            <a:pPr algn="just"/>
            <a:r>
              <a:rPr lang="en-US" dirty="0" smtClean="0"/>
              <a:t>Cooperative sensing improves the detection probability.</a:t>
            </a:r>
          </a:p>
          <a:p>
            <a:pPr algn="just"/>
            <a:r>
              <a:rPr lang="en-US" dirty="0" smtClean="0"/>
              <a:t>Cooperative sensing can be in hard or soft methods.</a:t>
            </a:r>
            <a:endParaRPr lang="en-US" dirty="0"/>
          </a:p>
        </p:txBody>
      </p:sp>
      <p:sp>
        <p:nvSpPr>
          <p:cNvPr id="4" name="Slide Number Placeholder 3"/>
          <p:cNvSpPr>
            <a:spLocks noGrp="1"/>
          </p:cNvSpPr>
          <p:nvPr>
            <p:ph type="sldNum" sz="quarter" idx="12"/>
          </p:nvPr>
        </p:nvSpPr>
        <p:spPr>
          <a:xfrm>
            <a:off x="8305800" y="6305550"/>
            <a:ext cx="765048" cy="476250"/>
          </a:xfrm>
        </p:spPr>
        <p:txBody>
          <a:bodyPr/>
          <a:lstStyle/>
          <a:p>
            <a:fld id="{2C289696-2B82-4E68-AB5F-AB07B0FCAE70}" type="slidenum">
              <a:rPr lang="en-US" sz="1400" smtClean="0"/>
              <a:pPr/>
              <a:t>50</a:t>
            </a:fld>
            <a:r>
              <a:rPr lang="en-US" sz="1400" dirty="0" smtClean="0"/>
              <a:t>/54</a:t>
            </a:r>
            <a:endParaRPr lang="en-US" sz="1400"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algn="just"/>
            <a:r>
              <a:rPr lang="en-US" dirty="0" smtClean="0"/>
              <a:t>Hard method is easier but soft methods have better efficiency and will improve the detection probability.</a:t>
            </a:r>
          </a:p>
          <a:p>
            <a:pPr algn="just"/>
            <a:r>
              <a:rPr lang="en-US" dirty="0" smtClean="0"/>
              <a:t>There are some methods which are a combination of soft and hard methods.</a:t>
            </a:r>
          </a:p>
          <a:p>
            <a:pPr algn="just"/>
            <a:r>
              <a:rPr lang="en-US" dirty="0" smtClean="0"/>
              <a:t>The softend hard combination method achieves a good tradeoff between performance and complexity.</a:t>
            </a:r>
            <a:endParaRPr lang="en-US" dirty="0"/>
          </a:p>
        </p:txBody>
      </p:sp>
      <p:sp>
        <p:nvSpPr>
          <p:cNvPr id="4" name="Slide Number Placeholder 3"/>
          <p:cNvSpPr>
            <a:spLocks noGrp="1"/>
          </p:cNvSpPr>
          <p:nvPr>
            <p:ph type="sldNum" sz="quarter" idx="12"/>
          </p:nvPr>
        </p:nvSpPr>
        <p:spPr>
          <a:xfrm>
            <a:off x="8458200" y="6305550"/>
            <a:ext cx="612648" cy="476250"/>
          </a:xfrm>
        </p:spPr>
        <p:txBody>
          <a:bodyPr/>
          <a:lstStyle/>
          <a:p>
            <a:fld id="{2C289696-2B82-4E68-AB5F-AB07B0FCAE70}" type="slidenum">
              <a:rPr lang="en-US" sz="1400" smtClean="0"/>
              <a:pPr/>
              <a:t>51</a:t>
            </a:fld>
            <a:r>
              <a:rPr lang="en-US" sz="1400" dirty="0" smtClean="0"/>
              <a:t>/54</a:t>
            </a:r>
            <a:endParaRPr lang="en-US" sz="1400"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References</a:t>
            </a:r>
            <a:endParaRPr lang="en-US" dirty="0"/>
          </a:p>
        </p:txBody>
      </p:sp>
      <p:sp>
        <p:nvSpPr>
          <p:cNvPr id="3" name="Content Placeholder 2"/>
          <p:cNvSpPr>
            <a:spLocks noGrp="1"/>
          </p:cNvSpPr>
          <p:nvPr>
            <p:ph idx="1"/>
          </p:nvPr>
        </p:nvSpPr>
        <p:spPr/>
        <p:txBody>
          <a:bodyPr>
            <a:normAutofit fontScale="32500" lnSpcReduction="20000"/>
          </a:bodyPr>
          <a:lstStyle/>
          <a:p>
            <a:pPr algn="just" rtl="1"/>
            <a:r>
              <a:rPr lang="fa-IR" b="1" dirty="0" smtClean="0"/>
              <a:t> </a:t>
            </a:r>
            <a:endParaRPr lang="en-US" dirty="0" smtClean="0"/>
          </a:p>
          <a:p>
            <a:pPr algn="just"/>
            <a:r>
              <a:rPr lang="en-US" sz="5000" dirty="0" smtClean="0"/>
              <a:t>I.F. </a:t>
            </a:r>
            <a:r>
              <a:rPr lang="en-US" sz="5000" dirty="0" err="1" smtClean="0"/>
              <a:t>Akyildiz</a:t>
            </a:r>
            <a:r>
              <a:rPr lang="en-US" sz="5000" dirty="0" smtClean="0"/>
              <a:t>, W.-Y. Lee, M.C. </a:t>
            </a:r>
            <a:r>
              <a:rPr lang="en-US" sz="5000" dirty="0" err="1" smtClean="0"/>
              <a:t>Vuran</a:t>
            </a:r>
            <a:r>
              <a:rPr lang="en-US" sz="5000" dirty="0" smtClean="0"/>
              <a:t>, and S. </a:t>
            </a:r>
            <a:r>
              <a:rPr lang="en-US" sz="5000" dirty="0" err="1" smtClean="0"/>
              <a:t>Mohanty</a:t>
            </a:r>
            <a:r>
              <a:rPr lang="en-US" sz="5000" dirty="0" smtClean="0"/>
              <a:t>. “Next generation/dynamic spectrum access/cognitive radio wireless networks: A survey”. </a:t>
            </a:r>
            <a:r>
              <a:rPr lang="en-US" sz="5000" dirty="0" err="1" smtClean="0"/>
              <a:t>ElsevierComputer</a:t>
            </a:r>
            <a:r>
              <a:rPr lang="en-US" sz="5000" dirty="0" smtClean="0"/>
              <a:t> Networks, 50:2127–2159,</a:t>
            </a:r>
            <a:br>
              <a:rPr lang="en-US" sz="5000" dirty="0" smtClean="0"/>
            </a:br>
            <a:r>
              <a:rPr lang="en-US" sz="5000" dirty="0" smtClean="0"/>
              <a:t>September 2006.</a:t>
            </a:r>
          </a:p>
          <a:p>
            <a:pPr algn="just"/>
            <a:r>
              <a:rPr lang="en-US" sz="5000" dirty="0" err="1" smtClean="0"/>
              <a:t>Tevfik</a:t>
            </a:r>
            <a:r>
              <a:rPr lang="en-US" sz="5000" dirty="0" smtClean="0"/>
              <a:t> </a:t>
            </a:r>
            <a:r>
              <a:rPr lang="en-US" sz="5000" dirty="0" err="1" smtClean="0"/>
              <a:t>Yucek</a:t>
            </a:r>
            <a:r>
              <a:rPr lang="en-US" sz="5000" dirty="0" smtClean="0"/>
              <a:t> and </a:t>
            </a:r>
            <a:r>
              <a:rPr lang="en-US" sz="5000" dirty="0" err="1" smtClean="0"/>
              <a:t>Huseyin</a:t>
            </a:r>
            <a:r>
              <a:rPr lang="en-US" sz="5000" dirty="0" smtClean="0"/>
              <a:t> </a:t>
            </a:r>
            <a:r>
              <a:rPr lang="en-US" sz="5000" dirty="0" err="1" smtClean="0"/>
              <a:t>Arslan</a:t>
            </a:r>
            <a:r>
              <a:rPr lang="en-US" sz="5000" dirty="0" smtClean="0"/>
              <a:t>. "A survey of spectrum sensing algorithms for cognitive radio applications". Communications Surveys &amp; Tutorials, IEEE In Communications Surveys &amp; Tutorials, IEEE, Vol. 11, No. 1. (04 March 2009), pp. 116-130.</a:t>
            </a:r>
          </a:p>
          <a:p>
            <a:pPr algn="just"/>
            <a:r>
              <a:rPr lang="en-US" sz="5000" dirty="0" err="1" smtClean="0"/>
              <a:t>Ghasemi</a:t>
            </a:r>
            <a:r>
              <a:rPr lang="en-US" sz="5000" dirty="0" smtClean="0"/>
              <a:t>, A. and Sousa, E.S., “Opportunistic Spectrum Access in Fading Channels Through Collaborative Sensing”, Journal of Communications, Academy Publisher, Vol. 2, No. 2, pp. 71-82, 2007.</a:t>
            </a:r>
          </a:p>
          <a:p>
            <a:pPr algn="just"/>
            <a:r>
              <a:rPr lang="en-US" sz="5000" dirty="0" err="1" smtClean="0"/>
              <a:t>Danijela</a:t>
            </a:r>
            <a:r>
              <a:rPr lang="en-US" sz="5000" dirty="0" smtClean="0"/>
              <a:t> </a:t>
            </a:r>
            <a:r>
              <a:rPr lang="en-US" sz="5000" dirty="0" err="1" smtClean="0"/>
              <a:t>Cabric,Artem</a:t>
            </a:r>
            <a:r>
              <a:rPr lang="en-US" sz="5000" dirty="0" smtClean="0"/>
              <a:t> </a:t>
            </a:r>
            <a:r>
              <a:rPr lang="en-US" sz="5000" dirty="0" err="1" smtClean="0"/>
              <a:t>Tkachenko</a:t>
            </a:r>
            <a:r>
              <a:rPr lang="en-US" sz="5000" dirty="0" smtClean="0"/>
              <a:t>, Robert W. </a:t>
            </a:r>
            <a:r>
              <a:rPr lang="en-US" sz="5000" dirty="0" err="1" smtClean="0"/>
              <a:t>Brodersen</a:t>
            </a:r>
            <a:r>
              <a:rPr lang="en-US" sz="5000" dirty="0" smtClean="0"/>
              <a:t>, Berkeley Wireless Research Center," Experimental Study of Spectrum Sensing based on Energy Detection and Network Cooperation" 2006.</a:t>
            </a:r>
          </a:p>
          <a:p>
            <a:pPr algn="just"/>
            <a:r>
              <a:rPr lang="en-US" sz="5000" dirty="0" smtClean="0"/>
              <a:t>Jun Ma, </a:t>
            </a:r>
            <a:r>
              <a:rPr lang="en-US" sz="5000" dirty="0" err="1" smtClean="0"/>
              <a:t>Guodong</a:t>
            </a:r>
            <a:r>
              <a:rPr lang="en-US" sz="5000" dirty="0" smtClean="0"/>
              <a:t> Zhao, and Ye Li, "Soft Combination and Detection for Cooperative Spectrum Sensing in Cognitive Radio Networks", IEEE Transactions on Wireless Communications, Vol.7, November 2008. [1] Chen </a:t>
            </a:r>
            <a:r>
              <a:rPr lang="en-US" sz="5000" dirty="0" err="1" smtClean="0"/>
              <a:t>Guo</a:t>
            </a:r>
            <a:r>
              <a:rPr lang="en-US" sz="5000" dirty="0" smtClean="0"/>
              <a:t>, Tao </a:t>
            </a:r>
            <a:r>
              <a:rPr lang="en-US" sz="5000" dirty="0" err="1" smtClean="0"/>
              <a:t>Peng</a:t>
            </a:r>
            <a:r>
              <a:rPr lang="en-US" sz="5000" dirty="0" smtClean="0"/>
              <a:t>, </a:t>
            </a:r>
            <a:r>
              <a:rPr lang="en-US" sz="5000" dirty="0" err="1" smtClean="0"/>
              <a:t>Shaoyi</a:t>
            </a:r>
            <a:r>
              <a:rPr lang="en-US" sz="5000" dirty="0" smtClean="0"/>
              <a:t> </a:t>
            </a:r>
            <a:r>
              <a:rPr lang="en-US" sz="5000" dirty="0" err="1" smtClean="0"/>
              <a:t>Xu</a:t>
            </a:r>
            <a:r>
              <a:rPr lang="en-US" sz="5000" dirty="0" smtClean="0"/>
              <a:t>, </a:t>
            </a:r>
            <a:r>
              <a:rPr lang="en-US" sz="5000" dirty="0" err="1" smtClean="0"/>
              <a:t>Haiming</a:t>
            </a:r>
            <a:r>
              <a:rPr lang="en-US" sz="5000" dirty="0" smtClean="0"/>
              <a:t> Wang, and </a:t>
            </a:r>
            <a:r>
              <a:rPr lang="en-US" sz="5000" dirty="0" err="1" smtClean="0"/>
              <a:t>Wenbo</a:t>
            </a:r>
            <a:r>
              <a:rPr lang="en-US" sz="5000" dirty="0" smtClean="0"/>
              <a:t> Wang, "Cooperative Spectrum Sensing with Cluster-Based Architecture in Cognitive Radio Networks", IEEE 69th Vehicular Technology Conference, 2009.</a:t>
            </a:r>
          </a:p>
          <a:p>
            <a:pPr algn="just"/>
            <a:endParaRPr lang="en-US" sz="5000" dirty="0" smtClean="0"/>
          </a:p>
          <a:p>
            <a:pPr algn="just"/>
            <a:endParaRPr lang="en-US" sz="5000" dirty="0" smtClean="0"/>
          </a:p>
          <a:p>
            <a:pPr algn="just"/>
            <a:endParaRPr lang="en-US" sz="5000" dirty="0" smtClean="0"/>
          </a:p>
          <a:p>
            <a:pPr algn="just"/>
            <a:endParaRPr lang="en-US" sz="5000" dirty="0" smtClean="0"/>
          </a:p>
          <a:p>
            <a:pPr algn="just"/>
            <a:endParaRPr lang="en-US" dirty="0"/>
          </a:p>
        </p:txBody>
      </p:sp>
      <p:sp>
        <p:nvSpPr>
          <p:cNvPr id="4" name="Slide Number Placeholder 3"/>
          <p:cNvSpPr>
            <a:spLocks noGrp="1"/>
          </p:cNvSpPr>
          <p:nvPr>
            <p:ph type="sldNum" sz="quarter" idx="12"/>
          </p:nvPr>
        </p:nvSpPr>
        <p:spPr>
          <a:xfrm>
            <a:off x="8153400" y="6305550"/>
            <a:ext cx="917448" cy="476250"/>
          </a:xfrm>
        </p:spPr>
        <p:txBody>
          <a:bodyPr/>
          <a:lstStyle/>
          <a:p>
            <a:fld id="{2C289696-2B82-4E68-AB5F-AB07B0FCAE70}" type="slidenum">
              <a:rPr lang="en-US" sz="1400" smtClean="0"/>
              <a:pPr/>
              <a:t>52</a:t>
            </a:fld>
            <a:r>
              <a:rPr lang="en-US" sz="1400" dirty="0" smtClean="0"/>
              <a:t>/54</a:t>
            </a:r>
            <a:endParaRPr lang="en-US" sz="1400"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pPr algn="just"/>
            <a:r>
              <a:rPr lang="en-US" sz="1600" dirty="0" err="1" smtClean="0"/>
              <a:t>Shen</a:t>
            </a:r>
            <a:r>
              <a:rPr lang="en-US" sz="1600" dirty="0" smtClean="0"/>
              <a:t>, B., </a:t>
            </a:r>
            <a:r>
              <a:rPr lang="en-US" sz="1600" dirty="0" err="1" smtClean="0"/>
              <a:t>Kwak</a:t>
            </a:r>
            <a:r>
              <a:rPr lang="en-US" sz="1600" dirty="0" smtClean="0"/>
              <a:t>, K.S., “Soft Combination Schemes for Cooperative Spectrum Sensing in Cognitive Radio Networks”, ETRI Journal, 2009.</a:t>
            </a:r>
          </a:p>
          <a:p>
            <a:pPr algn="just"/>
            <a:r>
              <a:rPr lang="en-US" sz="1600" dirty="0" err="1" smtClean="0"/>
              <a:t>Khaled</a:t>
            </a:r>
            <a:r>
              <a:rPr lang="en-US" sz="1600" dirty="0" smtClean="0"/>
              <a:t> Ben </a:t>
            </a:r>
            <a:r>
              <a:rPr lang="en-US" sz="1600" dirty="0" err="1" smtClean="0"/>
              <a:t>Letaief</a:t>
            </a:r>
            <a:r>
              <a:rPr lang="en-US" sz="1600" dirty="0" smtClean="0"/>
              <a:t> , and Wei Zhang “Cooperative Communications for Cognitive Radio Networks”. Vol. 97, No. 5, May 2009 | Proceedings of the IEEE 879</a:t>
            </a:r>
          </a:p>
          <a:p>
            <a:pPr algn="just"/>
            <a:r>
              <a:rPr lang="en-US" sz="1600" dirty="0" smtClean="0"/>
              <a:t>Jiang Zhu, </a:t>
            </a:r>
            <a:r>
              <a:rPr lang="en-US" sz="1600" dirty="0" err="1" smtClean="0"/>
              <a:t>Zhengguang</a:t>
            </a:r>
            <a:r>
              <a:rPr lang="en-US" sz="1600" dirty="0" smtClean="0"/>
              <a:t> </a:t>
            </a:r>
            <a:r>
              <a:rPr lang="en-US" sz="1600" dirty="0" err="1" smtClean="0"/>
              <a:t>Xu</a:t>
            </a:r>
            <a:r>
              <a:rPr lang="en-US" sz="1600" dirty="0" smtClean="0"/>
              <a:t>, </a:t>
            </a:r>
            <a:r>
              <a:rPr lang="en-US" sz="1600" dirty="0" err="1" smtClean="0"/>
              <a:t>Furong</a:t>
            </a:r>
            <a:r>
              <a:rPr lang="en-US" sz="1600" dirty="0" smtClean="0"/>
              <a:t> Wang, </a:t>
            </a:r>
            <a:r>
              <a:rPr lang="en-US" sz="1600" dirty="0" err="1" smtClean="0"/>
              <a:t>Benxiong</a:t>
            </a:r>
            <a:r>
              <a:rPr lang="en-US" sz="1600" dirty="0" smtClean="0"/>
              <a:t> Huang, Bo Zhang, Department of Electronics and Information Engineering, </a:t>
            </a:r>
            <a:r>
              <a:rPr lang="en-US" sz="1600" dirty="0" err="1" smtClean="0"/>
              <a:t>Huazhong</a:t>
            </a:r>
            <a:r>
              <a:rPr lang="en-US" sz="1600" dirty="0" smtClean="0"/>
              <a:t> University of Science and </a:t>
            </a:r>
            <a:r>
              <a:rPr lang="en-US" sz="1600" dirty="0" err="1" smtClean="0"/>
              <a:t>Technology,Wu</a:t>
            </a:r>
            <a:r>
              <a:rPr lang="en-US" sz="1600" dirty="0" smtClean="0"/>
              <a:t> Han, </a:t>
            </a:r>
            <a:r>
              <a:rPr lang="en-US" sz="1600" dirty="0" err="1" smtClean="0"/>
              <a:t>P.R.China</a:t>
            </a:r>
            <a:r>
              <a:rPr lang="en-US" sz="1600" dirty="0" smtClean="0"/>
              <a:t> ,"Double Threshold Energy Detection of Cooperative Spectrum Sensing in Cognitive Radio" 2009 First International Conference on Information Science and Engineering</a:t>
            </a:r>
          </a:p>
          <a:p>
            <a:pPr algn="just"/>
            <a:r>
              <a:rPr lang="en-US" sz="1600" dirty="0" smtClean="0"/>
              <a:t>Sun, C., Zhang, W., and </a:t>
            </a:r>
            <a:r>
              <a:rPr lang="en-US" sz="1600" dirty="0" err="1" smtClean="0"/>
              <a:t>Letaief</a:t>
            </a:r>
            <a:r>
              <a:rPr lang="en-US" sz="1600" dirty="0" smtClean="0"/>
              <a:t>, K.B., “Cooperative spectrum sensing for cognitive radios under bandwidth constraints”, IEEE Wireless Communication and Networking Conf., pp. 1–5, Hong Kong, 2007</a:t>
            </a:r>
          </a:p>
          <a:p>
            <a:pPr algn="just"/>
            <a:r>
              <a:rPr lang="en-US" sz="1600" dirty="0" smtClean="0"/>
              <a:t>Chen </a:t>
            </a:r>
            <a:r>
              <a:rPr lang="en-US" sz="1600" dirty="0" err="1" smtClean="0"/>
              <a:t>Guo</a:t>
            </a:r>
            <a:r>
              <a:rPr lang="en-US" sz="1600" dirty="0" smtClean="0"/>
              <a:t>, </a:t>
            </a:r>
            <a:r>
              <a:rPr lang="en-US" sz="1600" dirty="0" err="1" smtClean="0"/>
              <a:t>Wenbo</a:t>
            </a:r>
            <a:r>
              <a:rPr lang="en-US" sz="1600" dirty="0" smtClean="0"/>
              <a:t> Wang, Tao </a:t>
            </a:r>
            <a:r>
              <a:rPr lang="en-US" sz="1600" dirty="0" err="1" smtClean="0"/>
              <a:t>Peng,Wireless</a:t>
            </a:r>
            <a:r>
              <a:rPr lang="en-US" sz="1600" dirty="0" smtClean="0"/>
              <a:t> Signal Processing and Network Lab</a:t>
            </a:r>
          </a:p>
          <a:p>
            <a:pPr algn="just">
              <a:buNone/>
            </a:pPr>
            <a:r>
              <a:rPr lang="en-US" sz="1600" dirty="0" smtClean="0"/>
              <a:t>     Key laboratory of Universal Wireless Communication, Ministry of </a:t>
            </a:r>
            <a:r>
              <a:rPr lang="en-US" sz="1600" dirty="0" err="1" smtClean="0"/>
              <a:t>Education,Beijing</a:t>
            </a:r>
            <a:r>
              <a:rPr lang="en-US" sz="1600" dirty="0" smtClean="0"/>
              <a:t> University of Posts and </a:t>
            </a:r>
            <a:r>
              <a:rPr lang="en-US" sz="1600" dirty="0" err="1" smtClean="0"/>
              <a:t>Telecommunications,"Agility</a:t>
            </a:r>
            <a:r>
              <a:rPr lang="en-US" sz="1600" dirty="0" smtClean="0"/>
              <a:t> Improvements by Censor-Based Cooperative Spectrum Sensing in Cognitive Radio Networks" Third International Conference on Communications and Networking in China, 2008. </a:t>
            </a:r>
          </a:p>
        </p:txBody>
      </p:sp>
      <p:sp>
        <p:nvSpPr>
          <p:cNvPr id="4" name="Slide Number Placeholder 3"/>
          <p:cNvSpPr>
            <a:spLocks noGrp="1"/>
          </p:cNvSpPr>
          <p:nvPr>
            <p:ph type="sldNum" sz="quarter" idx="12"/>
          </p:nvPr>
        </p:nvSpPr>
        <p:spPr>
          <a:xfrm>
            <a:off x="8305800" y="6305550"/>
            <a:ext cx="765048" cy="476250"/>
          </a:xfrm>
        </p:spPr>
        <p:txBody>
          <a:bodyPr/>
          <a:lstStyle/>
          <a:p>
            <a:fld id="{2C289696-2B82-4E68-AB5F-AB07B0FCAE70}" type="slidenum">
              <a:rPr lang="en-US" smtClean="0"/>
              <a:pPr/>
              <a:t>53</a:t>
            </a:fld>
            <a:r>
              <a:rPr lang="en-US" dirty="0" smtClean="0"/>
              <a:t>/54</a:t>
            </a:r>
            <a:endParaRPr lang="en-US"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p>
            <a:r>
              <a:rPr lang="en-US" sz="4400" dirty="0" smtClean="0"/>
              <a:t>Any question</a:t>
            </a:r>
            <a:r>
              <a:rPr lang="en-US" sz="4400" dirty="0" smtClean="0"/>
              <a:t>?</a:t>
            </a:r>
            <a:endParaRPr lang="en-US" dirty="0"/>
          </a:p>
        </p:txBody>
      </p:sp>
      <p:sp>
        <p:nvSpPr>
          <p:cNvPr id="4" name="Slide Number Placeholder 3"/>
          <p:cNvSpPr>
            <a:spLocks noGrp="1"/>
          </p:cNvSpPr>
          <p:nvPr>
            <p:ph type="sldNum" sz="quarter" idx="12"/>
          </p:nvPr>
        </p:nvSpPr>
        <p:spPr>
          <a:xfrm>
            <a:off x="8382000" y="6305550"/>
            <a:ext cx="688848" cy="476250"/>
          </a:xfrm>
        </p:spPr>
        <p:txBody>
          <a:bodyPr/>
          <a:lstStyle/>
          <a:p>
            <a:fld id="{2C289696-2B82-4E68-AB5F-AB07B0FCAE70}" type="slidenum">
              <a:rPr lang="en-US" smtClean="0"/>
              <a:pPr/>
              <a:t>54</a:t>
            </a:fld>
            <a:r>
              <a:rPr lang="en-US" dirty="0" smtClean="0"/>
              <a:t>/54</a:t>
            </a:r>
            <a:endParaRPr lang="en-US"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pic>
        <p:nvPicPr>
          <p:cNvPr id="1026" name="Picture 2" descr="I:\images.jpg"/>
          <p:cNvPicPr>
            <a:picLocks noGrp="1" noChangeAspect="1" noChangeArrowheads="1"/>
          </p:cNvPicPr>
          <p:nvPr>
            <p:ph idx="1"/>
          </p:nvPr>
        </p:nvPicPr>
        <p:blipFill>
          <a:blip r:embed="rId3"/>
          <a:srcRect/>
          <a:stretch>
            <a:fillRect/>
          </a:stretch>
        </p:blipFill>
        <p:spPr bwMode="auto">
          <a:xfrm>
            <a:off x="3200399" y="2057400"/>
            <a:ext cx="3615267" cy="32004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Functions</a:t>
            </a:r>
            <a:endParaRPr lang="en-US" dirty="0"/>
          </a:p>
        </p:txBody>
      </p:sp>
      <p:sp>
        <p:nvSpPr>
          <p:cNvPr id="3" name="Content Placeholder 2"/>
          <p:cNvSpPr>
            <a:spLocks noGrp="1"/>
          </p:cNvSpPr>
          <p:nvPr>
            <p:ph idx="1"/>
          </p:nvPr>
        </p:nvSpPr>
        <p:spPr/>
        <p:txBody>
          <a:bodyPr>
            <a:normAutofit/>
          </a:bodyPr>
          <a:lstStyle/>
          <a:p>
            <a:r>
              <a:rPr lang="en-US" dirty="0" smtClean="0"/>
              <a:t>Spectrum Sensing</a:t>
            </a:r>
          </a:p>
          <a:p>
            <a:pPr lvl="1"/>
            <a:r>
              <a:rPr lang="en-US" sz="1900" i="1" dirty="0" smtClean="0"/>
              <a:t>De</a:t>
            </a:r>
            <a:r>
              <a:rPr lang="en-US" sz="1900" i="1" dirty="0" smtClean="0"/>
              <a:t>termine </a:t>
            </a:r>
            <a:r>
              <a:rPr lang="en-US" sz="1900" i="1" dirty="0" smtClean="0"/>
              <a:t>which portions of the spectrum are available and detect the presence of licensed users when a user operates in a licensed band.</a:t>
            </a:r>
          </a:p>
          <a:p>
            <a:r>
              <a:rPr lang="en-US" dirty="0" smtClean="0"/>
              <a:t>Spectrum Management</a:t>
            </a:r>
          </a:p>
          <a:p>
            <a:pPr lvl="1"/>
            <a:r>
              <a:rPr lang="en-US" sz="1900" i="1" dirty="0" smtClean="0"/>
              <a:t>S</a:t>
            </a:r>
            <a:r>
              <a:rPr lang="en-US" sz="1900" i="1" dirty="0" smtClean="0"/>
              <a:t>elect </a:t>
            </a:r>
            <a:r>
              <a:rPr lang="en-US" sz="1900" i="1" dirty="0" smtClean="0"/>
              <a:t>the best available channel.</a:t>
            </a:r>
          </a:p>
          <a:p>
            <a:r>
              <a:rPr lang="en-US" dirty="0" smtClean="0"/>
              <a:t>Spectrum Mobility</a:t>
            </a:r>
          </a:p>
          <a:p>
            <a:pPr lvl="1"/>
            <a:r>
              <a:rPr lang="en-US" sz="1900" i="1" dirty="0" smtClean="0"/>
              <a:t>V</a:t>
            </a:r>
            <a:r>
              <a:rPr lang="en-US" sz="1900" i="1" dirty="0" smtClean="0"/>
              <a:t>acate </a:t>
            </a:r>
            <a:r>
              <a:rPr lang="en-US" sz="1900" i="1" dirty="0" smtClean="0"/>
              <a:t>the channel when a licensed user is detected.</a:t>
            </a:r>
          </a:p>
          <a:p>
            <a:r>
              <a:rPr lang="en-US" dirty="0" smtClean="0"/>
              <a:t>Spectrum Sharing</a:t>
            </a:r>
          </a:p>
          <a:p>
            <a:pPr lvl="1">
              <a:buClr>
                <a:srgbClr val="727CA3"/>
              </a:buClr>
            </a:pPr>
            <a:r>
              <a:rPr lang="en-US" sz="1900" i="1" dirty="0" smtClean="0">
                <a:solidFill>
                  <a:prstClr val="black"/>
                </a:solidFill>
              </a:rPr>
              <a:t>C</a:t>
            </a:r>
            <a:r>
              <a:rPr lang="en-US" sz="1900" i="1" dirty="0" smtClean="0">
                <a:solidFill>
                  <a:prstClr val="black"/>
                </a:solidFill>
              </a:rPr>
              <a:t>oordinate </a:t>
            </a:r>
            <a:r>
              <a:rPr lang="en-US" sz="1900" i="1" dirty="0" smtClean="0">
                <a:solidFill>
                  <a:prstClr val="black"/>
                </a:solidFill>
              </a:rPr>
              <a:t>access to this channel with other users.</a:t>
            </a:r>
          </a:p>
          <a:p>
            <a:pPr>
              <a:buNone/>
            </a:pPr>
            <a:endParaRPr lang="en-US" dirty="0" smtClean="0"/>
          </a:p>
          <a:p>
            <a:endParaRPr lang="en-US" dirty="0"/>
          </a:p>
        </p:txBody>
      </p:sp>
      <p:sp>
        <p:nvSpPr>
          <p:cNvPr id="4" name="Slide Number Placeholder 3"/>
          <p:cNvSpPr>
            <a:spLocks noGrp="1"/>
          </p:cNvSpPr>
          <p:nvPr>
            <p:ph type="sldNum" sz="quarter" idx="12"/>
          </p:nvPr>
        </p:nvSpPr>
        <p:spPr>
          <a:xfrm>
            <a:off x="8305800" y="6305550"/>
            <a:ext cx="765048" cy="476250"/>
          </a:xfrm>
        </p:spPr>
        <p:txBody>
          <a:bodyPr/>
          <a:lstStyle/>
          <a:p>
            <a:fld id="{2C289696-2B82-4E68-AB5F-AB07B0FCAE70}" type="slidenum">
              <a:rPr lang="en-US" sz="1400" smtClean="0"/>
              <a:pPr/>
              <a:t>6</a:t>
            </a:fld>
            <a:r>
              <a:rPr lang="en-US" sz="1400" dirty="0" smtClean="0"/>
              <a:t>/54</a:t>
            </a:r>
            <a:endParaRPr lang="en-US" sz="1400"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228600"/>
            <a:ext cx="7406640" cy="1472184"/>
          </a:xfrm>
        </p:spPr>
        <p:txBody>
          <a:bodyPr anchor="t"/>
          <a:lstStyle/>
          <a:p>
            <a:r>
              <a:rPr lang="en-US" dirty="0" smtClean="0"/>
              <a:t>Spectrum </a:t>
            </a:r>
            <a:r>
              <a:rPr lang="en-US" sz="4400" dirty="0" smtClean="0"/>
              <a:t>Sensing</a:t>
            </a:r>
            <a:endParaRPr lang="en-US" dirty="0"/>
          </a:p>
        </p:txBody>
      </p:sp>
      <p:sp>
        <p:nvSpPr>
          <p:cNvPr id="3" name="Subtitle 2"/>
          <p:cNvSpPr>
            <a:spLocks noGrp="1"/>
          </p:cNvSpPr>
          <p:nvPr>
            <p:ph type="subTitle" idx="1"/>
          </p:nvPr>
        </p:nvSpPr>
        <p:spPr>
          <a:xfrm>
            <a:off x="1432560" y="1524000"/>
            <a:ext cx="7406640" cy="4800600"/>
          </a:xfrm>
        </p:spPr>
        <p:txBody>
          <a:bodyPr>
            <a:normAutofit/>
          </a:bodyPr>
          <a:lstStyle/>
          <a:p>
            <a:pPr algn="just">
              <a:buFont typeface="Arial" pitchFamily="34" charset="0"/>
              <a:buChar char="•"/>
            </a:pPr>
            <a:r>
              <a:rPr lang="en-US" dirty="0" smtClean="0"/>
              <a:t> </a:t>
            </a:r>
            <a:r>
              <a:rPr lang="en-US" sz="2400" dirty="0" smtClean="0"/>
              <a:t>Spectrum sensing is a key element in CR communications, as it enables the CR to adapt to its environment by detecting spectrum holes.  </a:t>
            </a:r>
          </a:p>
          <a:p>
            <a:pPr algn="just">
              <a:buFont typeface="Arial" pitchFamily="34" charset="0"/>
              <a:buChar char="•"/>
            </a:pPr>
            <a:r>
              <a:rPr lang="en-US" sz="2400" dirty="0" smtClean="0"/>
              <a:t> One of the most important challenges for cognitive radio systems is to identify the presence of primary (licensed) users over a wide range of spectrum at a particular time and specific geographic location.</a:t>
            </a:r>
          </a:p>
          <a:p>
            <a:pPr algn="just">
              <a:buFont typeface="Arial" pitchFamily="34" charset="0"/>
              <a:buChar char="•"/>
            </a:pPr>
            <a:r>
              <a:rPr lang="en-US" sz="2400" dirty="0" smtClean="0"/>
              <a:t> So spectrum sensing is significant in CRs in avoiding a</a:t>
            </a:r>
          </a:p>
          <a:p>
            <a:pPr algn="just"/>
            <a:r>
              <a:rPr lang="en-US" sz="2400" dirty="0" smtClean="0"/>
              <a:t>collision with the licensed user and improving the licensed</a:t>
            </a:r>
          </a:p>
          <a:p>
            <a:pPr algn="just"/>
            <a:r>
              <a:rPr lang="en-US" sz="2400" dirty="0" smtClean="0"/>
              <a:t>spectrum utilization efficiency.</a:t>
            </a:r>
          </a:p>
        </p:txBody>
      </p:sp>
      <p:sp>
        <p:nvSpPr>
          <p:cNvPr id="4" name="Slide Number Placeholder 3"/>
          <p:cNvSpPr>
            <a:spLocks noGrp="1"/>
          </p:cNvSpPr>
          <p:nvPr>
            <p:ph type="sldNum" sz="quarter" idx="12"/>
          </p:nvPr>
        </p:nvSpPr>
        <p:spPr>
          <a:xfrm>
            <a:off x="8382000" y="6305550"/>
            <a:ext cx="688848" cy="476250"/>
          </a:xfrm>
        </p:spPr>
        <p:txBody>
          <a:bodyPr/>
          <a:lstStyle/>
          <a:p>
            <a:fld id="{2C289696-2B82-4E68-AB5F-AB07B0FCAE70}" type="slidenum">
              <a:rPr lang="en-US" sz="1400" smtClean="0"/>
              <a:pPr/>
              <a:t>7</a:t>
            </a:fld>
            <a:r>
              <a:rPr lang="en-US" sz="1400" dirty="0" smtClean="0"/>
              <a:t>/54</a:t>
            </a:r>
            <a:endParaRPr lang="en-US" sz="1400"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228600"/>
            <a:ext cx="7406640" cy="1472184"/>
          </a:xfrm>
        </p:spPr>
        <p:txBody>
          <a:bodyPr anchor="t"/>
          <a:lstStyle/>
          <a:p>
            <a:r>
              <a:rPr lang="en-US" dirty="0" smtClean="0"/>
              <a:t>Spectrum </a:t>
            </a:r>
            <a:r>
              <a:rPr lang="en-US" sz="4400" dirty="0" smtClean="0"/>
              <a:t>Sensing</a:t>
            </a:r>
            <a:endParaRPr lang="en-US" dirty="0"/>
          </a:p>
        </p:txBody>
      </p:sp>
      <p:sp>
        <p:nvSpPr>
          <p:cNvPr id="3" name="Subtitle 2"/>
          <p:cNvSpPr>
            <a:spLocks noGrp="1"/>
          </p:cNvSpPr>
          <p:nvPr>
            <p:ph type="subTitle" idx="1"/>
          </p:nvPr>
        </p:nvSpPr>
        <p:spPr>
          <a:xfrm>
            <a:off x="1432560" y="1524000"/>
            <a:ext cx="7406640" cy="4800600"/>
          </a:xfrm>
        </p:spPr>
        <p:txBody>
          <a:bodyPr>
            <a:normAutofit/>
          </a:bodyPr>
          <a:lstStyle/>
          <a:p>
            <a:pPr algn="just"/>
            <a:r>
              <a:rPr lang="en-US" dirty="0" smtClean="0"/>
              <a:t>Definition </a:t>
            </a:r>
          </a:p>
          <a:p>
            <a:pPr algn="just"/>
            <a:endParaRPr lang="en-US" dirty="0" smtClean="0"/>
          </a:p>
          <a:p>
            <a:pPr algn="just">
              <a:buFont typeface="Arial" pitchFamily="34" charset="0"/>
              <a:buChar char="•"/>
            </a:pPr>
            <a:r>
              <a:rPr lang="en-US" dirty="0" smtClean="0"/>
              <a:t> Detection probability : the probability of detecting right primary user.</a:t>
            </a:r>
          </a:p>
          <a:p>
            <a:pPr algn="just">
              <a:buFont typeface="Arial" pitchFamily="34" charset="0"/>
              <a:buChar char="•"/>
            </a:pPr>
            <a:r>
              <a:rPr lang="en-US" dirty="0" smtClean="0"/>
              <a:t> False alarm probability :probability of deciding on presence of PU when it is absent in fact.</a:t>
            </a:r>
            <a:endParaRPr lang="en-US" dirty="0"/>
          </a:p>
        </p:txBody>
      </p:sp>
      <p:sp>
        <p:nvSpPr>
          <p:cNvPr id="4" name="Slide Number Placeholder 3"/>
          <p:cNvSpPr>
            <a:spLocks noGrp="1"/>
          </p:cNvSpPr>
          <p:nvPr>
            <p:ph type="sldNum" sz="quarter" idx="12"/>
          </p:nvPr>
        </p:nvSpPr>
        <p:spPr>
          <a:xfrm>
            <a:off x="8305800" y="6305550"/>
            <a:ext cx="765048" cy="476250"/>
          </a:xfrm>
        </p:spPr>
        <p:txBody>
          <a:bodyPr/>
          <a:lstStyle/>
          <a:p>
            <a:fld id="{2C289696-2B82-4E68-AB5F-AB07B0FCAE70}" type="slidenum">
              <a:rPr lang="en-US" sz="1400" smtClean="0"/>
              <a:pPr/>
              <a:t>8</a:t>
            </a:fld>
            <a:r>
              <a:rPr lang="en-US" sz="1400" dirty="0" smtClean="0"/>
              <a:t>/54</a:t>
            </a:r>
            <a:endParaRPr lang="en-US" sz="1400"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4800"/>
            <a:ext cx="7498080" cy="1143000"/>
          </a:xfrm>
        </p:spPr>
        <p:txBody>
          <a:bodyPr anchor="t"/>
          <a:lstStyle/>
          <a:p>
            <a:r>
              <a:rPr lang="en-US" dirty="0" smtClean="0"/>
              <a:t>Spectrum Sensing Methods</a:t>
            </a:r>
            <a:endParaRPr lang="en-US" dirty="0"/>
          </a:p>
        </p:txBody>
      </p:sp>
      <p:sp>
        <p:nvSpPr>
          <p:cNvPr id="3" name="Content Placeholder 2"/>
          <p:cNvSpPr>
            <a:spLocks noGrp="1"/>
          </p:cNvSpPr>
          <p:nvPr>
            <p:ph idx="1"/>
          </p:nvPr>
        </p:nvSpPr>
        <p:spPr/>
        <p:txBody>
          <a:bodyPr>
            <a:normAutofit/>
          </a:bodyPr>
          <a:lstStyle/>
          <a:p>
            <a:pPr algn="just">
              <a:buNone/>
            </a:pPr>
            <a:r>
              <a:rPr lang="en-US" dirty="0" smtClean="0"/>
              <a:t>To enhance the detection probability, many signal detection techniques can be used in spectrum sensing.</a:t>
            </a:r>
          </a:p>
          <a:p>
            <a:pPr algn="just"/>
            <a:endParaRPr lang="en-US" dirty="0" smtClean="0"/>
          </a:p>
          <a:p>
            <a:pPr algn="just">
              <a:buNone/>
            </a:pPr>
            <a:r>
              <a:rPr lang="en-US" dirty="0" smtClean="0"/>
              <a:t>Two main categories :</a:t>
            </a:r>
          </a:p>
          <a:p>
            <a:pPr algn="just"/>
            <a:r>
              <a:rPr lang="en-US" dirty="0" smtClean="0"/>
              <a:t>Primary transmitter detection</a:t>
            </a:r>
          </a:p>
          <a:p>
            <a:pPr algn="just"/>
            <a:r>
              <a:rPr lang="en-US" dirty="0" smtClean="0"/>
              <a:t>Interference Temperature Concept</a:t>
            </a:r>
          </a:p>
          <a:p>
            <a:pPr algn="just"/>
            <a:endParaRPr lang="en-US" dirty="0" smtClean="0"/>
          </a:p>
          <a:p>
            <a:pPr algn="just"/>
            <a:endParaRPr lang="en-US" dirty="0"/>
          </a:p>
        </p:txBody>
      </p:sp>
      <p:sp>
        <p:nvSpPr>
          <p:cNvPr id="4" name="Slide Number Placeholder 3"/>
          <p:cNvSpPr>
            <a:spLocks noGrp="1"/>
          </p:cNvSpPr>
          <p:nvPr>
            <p:ph type="sldNum" sz="quarter" idx="12"/>
          </p:nvPr>
        </p:nvSpPr>
        <p:spPr>
          <a:xfrm>
            <a:off x="8382000" y="6305550"/>
            <a:ext cx="688848" cy="476250"/>
          </a:xfrm>
        </p:spPr>
        <p:txBody>
          <a:bodyPr/>
          <a:lstStyle/>
          <a:p>
            <a:fld id="{2C289696-2B82-4E68-AB5F-AB07B0FCAE70}" type="slidenum">
              <a:rPr lang="en-US" sz="1400" smtClean="0"/>
              <a:pPr/>
              <a:t>9</a:t>
            </a:fld>
            <a:r>
              <a:rPr lang="en-US" sz="1400" dirty="0" smtClean="0"/>
              <a:t>/54</a:t>
            </a:r>
            <a:endParaRPr lang="en-US" sz="1400" dirty="0"/>
          </a:p>
        </p:txBody>
      </p:sp>
      <p:pic>
        <p:nvPicPr>
          <p:cNvPr id="5" name="Picture 4" descr="IUT-sign-Fa-256-2"/>
          <p:cNvPicPr/>
          <p:nvPr/>
        </p:nvPicPr>
        <p:blipFill>
          <a:blip r:embed="rId2" cstate="print"/>
          <a:srcRect/>
          <a:stretch>
            <a:fillRect/>
          </a:stretch>
        </p:blipFill>
        <p:spPr bwMode="auto">
          <a:xfrm>
            <a:off x="7391400" y="0"/>
            <a:ext cx="1509773" cy="14940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1040</TotalTime>
  <Words>2429</Words>
  <Application>Microsoft Office PowerPoint</Application>
  <PresentationFormat>On-screen Show (4:3)</PresentationFormat>
  <Paragraphs>312</Paragraphs>
  <Slides>54</Slides>
  <Notes>1</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Solstice</vt:lpstr>
      <vt:lpstr> Cooperative Spectrum  Sensing in Cognitive Radio</vt:lpstr>
      <vt:lpstr>OUTLINE</vt:lpstr>
      <vt:lpstr>Introduction</vt:lpstr>
      <vt:lpstr>Cognitive Radio Overview </vt:lpstr>
      <vt:lpstr>Cognitive Radio Overview</vt:lpstr>
      <vt:lpstr>CR Functions</vt:lpstr>
      <vt:lpstr>Spectrum Sensing</vt:lpstr>
      <vt:lpstr>Spectrum Sensing</vt:lpstr>
      <vt:lpstr>Spectrum Sensing Methods</vt:lpstr>
      <vt:lpstr>Primary transmitter  detection methods  </vt:lpstr>
      <vt:lpstr>Energy Detection  </vt:lpstr>
      <vt:lpstr>ED Disadvantages </vt:lpstr>
      <vt:lpstr>Spectrum Sensing Challenges</vt:lpstr>
      <vt:lpstr>Spectrum Sensing Challenges</vt:lpstr>
      <vt:lpstr>Cooperative Communications</vt:lpstr>
      <vt:lpstr>Cooperative Communications</vt:lpstr>
      <vt:lpstr>Cooperative Spectrum  Sensing</vt:lpstr>
      <vt:lpstr>Cooperative Spectrum  Sensing</vt:lpstr>
      <vt:lpstr>Cooperative Spectrum  Sensing</vt:lpstr>
      <vt:lpstr>Cooperative Sensing Challenges</vt:lpstr>
      <vt:lpstr>Cooperative Sensing Challenges</vt:lpstr>
      <vt:lpstr>Methods of Cooperation</vt:lpstr>
      <vt:lpstr>  Centralized Sensing</vt:lpstr>
      <vt:lpstr>Distributed Sensing</vt:lpstr>
      <vt:lpstr>External Sensing</vt:lpstr>
      <vt:lpstr>Cooperative Spectrum  Sensing(soft-hard)</vt:lpstr>
      <vt:lpstr>Cooperative Spectrum  Sensing(soft-hard)</vt:lpstr>
      <vt:lpstr>Hard Methods</vt:lpstr>
      <vt:lpstr>OR </vt:lpstr>
      <vt:lpstr>OR</vt:lpstr>
      <vt:lpstr>OR</vt:lpstr>
      <vt:lpstr>AND</vt:lpstr>
      <vt:lpstr>AND</vt:lpstr>
      <vt:lpstr>AND</vt:lpstr>
      <vt:lpstr>M out of N</vt:lpstr>
      <vt:lpstr>Majority</vt:lpstr>
      <vt:lpstr>M out of N</vt:lpstr>
      <vt:lpstr>M out of N</vt:lpstr>
      <vt:lpstr>Compare</vt:lpstr>
      <vt:lpstr>Compare </vt:lpstr>
      <vt:lpstr>Compare </vt:lpstr>
      <vt:lpstr>Other</vt:lpstr>
      <vt:lpstr>Censor</vt:lpstr>
      <vt:lpstr>Censor</vt:lpstr>
      <vt:lpstr>Soft Decision Combining</vt:lpstr>
      <vt:lpstr>Equal Gain Combining </vt:lpstr>
      <vt:lpstr>Maximal Gain Combining </vt:lpstr>
      <vt:lpstr>Soft &amp; Hard Combination</vt:lpstr>
      <vt:lpstr>Soft &amp; Hard Combination</vt:lpstr>
      <vt:lpstr>Conclusion </vt:lpstr>
      <vt:lpstr>Conclusion</vt:lpstr>
      <vt:lpstr>References</vt:lpstr>
      <vt:lpstr>References</vt:lpstr>
      <vt:lpstr>Any question?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amir</dc:creator>
  <cp:lastModifiedBy>kahkeshan</cp:lastModifiedBy>
  <cp:revision>179</cp:revision>
  <dcterms:created xsi:type="dcterms:W3CDTF">2010-07-06T07:33:09Z</dcterms:created>
  <dcterms:modified xsi:type="dcterms:W3CDTF">2010-07-14T04:33:52Z</dcterms:modified>
</cp:coreProperties>
</file>