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9596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62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1763" y="0"/>
            <a:ext cx="30162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20901-8E21-4A2A-8A1D-4639C4D5AC3B}" type="datetimeFigureOut">
              <a:rPr lang="en-US" smtClean="0"/>
              <a:pPr/>
              <a:t>2010/07/14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89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62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1763" y="8842375"/>
            <a:ext cx="30162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61D2-2079-41F7-A042-9C26A02E9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61D2-2079-41F7-A042-9C26A02E93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54DF-08F5-4737-B99D-355BA2899AE4}" type="datetime1">
              <a:rPr lang="en-US" smtClean="0"/>
              <a:pPr/>
              <a:t>2010/07/14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4750-4480-44D4-80DB-06CF51A255F3}" type="datetime1">
              <a:rPr lang="en-US" smtClean="0"/>
              <a:pPr/>
              <a:t>2010/07/14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C05-BF7D-42EE-B627-808BFAA3121E}" type="datetime1">
              <a:rPr lang="en-US" smtClean="0"/>
              <a:pPr/>
              <a:t>2010/07/14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3773-22F8-4BD5-9256-E98042D10556}" type="datetime1">
              <a:rPr lang="en-US" smtClean="0"/>
              <a:pPr/>
              <a:t>2010/07/14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D8EC-A0C7-4097-8017-35A8D4E03A68}" type="datetime1">
              <a:rPr lang="en-US" smtClean="0"/>
              <a:pPr/>
              <a:t>2010/07/14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FE86-7425-470D-B5AC-46EED6EAAD68}" type="datetime1">
              <a:rPr lang="en-US" smtClean="0"/>
              <a:pPr/>
              <a:t>2010/07/14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2C47-D123-425A-9DA4-9FA8D474AACC}" type="datetime1">
              <a:rPr lang="en-US" smtClean="0"/>
              <a:pPr/>
              <a:t>2010/07/14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5924-3F39-4C51-B1D5-5908121579CA}" type="datetime1">
              <a:rPr lang="en-US" smtClean="0"/>
              <a:pPr/>
              <a:t>2010/07/14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B22A-FA19-417A-8855-13277EA48F99}" type="datetime1">
              <a:rPr lang="en-US" smtClean="0"/>
              <a:pPr/>
              <a:t>2010/07/14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F0AB-AD16-431C-9C3F-E1A65F30936B}" type="datetime1">
              <a:rPr lang="en-US" smtClean="0"/>
              <a:pPr/>
              <a:t>2010/07/14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4D7A-A5E5-4F74-B0DF-6BBC8B420114}" type="datetime1">
              <a:rPr lang="en-US" smtClean="0"/>
              <a:pPr/>
              <a:t>2010/07/14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088823-BC07-4307-BB20-713BBD437C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31877B-73D3-4FB8-A886-3D7AF81ADAAF}" type="datetime1">
              <a:rPr lang="en-US" smtClean="0"/>
              <a:pPr/>
              <a:t>2010/07/14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088823-BC07-4307-BB20-713BBD437C3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7177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Challenges To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Cognitive OFDM Systems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7832" y="6034118"/>
            <a:ext cx="7854696" cy="17526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bg1"/>
                </a:solidFill>
                <a:cs typeface="Zar" pitchFamily="2" charset="-78"/>
              </a:rPr>
              <a:t>عادل آقاجان</a:t>
            </a:r>
            <a:endParaRPr lang="en-US" dirty="0">
              <a:solidFill>
                <a:schemeClr val="bg1"/>
              </a:solidFill>
              <a:cs typeface="Zar" pitchFamily="2" charset="-7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29058" y="668326"/>
            <a:ext cx="1241425" cy="1117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64893" y="1722111"/>
            <a:ext cx="135004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a-IR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Zar" pitchFamily="2" charset="-78"/>
              </a:rPr>
              <a:t>دانش</a:t>
            </a:r>
            <a:r>
              <a:rPr lang="fa-IR" sz="13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Zar" pitchFamily="2" charset="-78"/>
              </a:rPr>
              <a:t>گاه صنعتي اصفهان</a:t>
            </a:r>
            <a:endParaRPr lang="en-US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13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Zar" pitchFamily="2" charset="-78"/>
              </a:rPr>
              <a:t>دانشکده </a:t>
            </a:r>
            <a:r>
              <a:rPr kumimoji="0" lang="fa-IR" sz="13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Zar" pitchFamily="2" charset="-78"/>
              </a:rPr>
              <a:t>برق و کامپيوتر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71868" y="4997247"/>
            <a:ext cx="20940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Advisor: 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Dr</a:t>
            </a:r>
            <a:r>
              <a:rPr lang="en-US" b="1" dirty="0" smtClean="0">
                <a:solidFill>
                  <a:schemeClr val="bg1"/>
                </a:solidFill>
              </a:rPr>
              <a:t>. M.J. </a:t>
            </a:r>
            <a:r>
              <a:rPr lang="en-US" b="1" dirty="0" err="1" smtClean="0">
                <a:solidFill>
                  <a:schemeClr val="bg1"/>
                </a:solidFill>
              </a:rPr>
              <a:t>Omidi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35077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Synchronization has a large relevance in an OFDM system as this modulation technique is very sensitive to phase noise, frequency offset and timing errors.</a:t>
            </a:r>
          </a:p>
          <a:p>
            <a:r>
              <a:rPr lang="en-US" dirty="0" smtClean="0"/>
              <a:t>With the introduction of CR, conventional synchronization methods become insufficient.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109914"/>
          </a:xfrm>
        </p:spPr>
        <p:txBody>
          <a:bodyPr>
            <a:normAutofit/>
          </a:bodyPr>
          <a:lstStyle/>
          <a:p>
            <a:r>
              <a:rPr lang="en-US" sz="2300" dirty="0" smtClean="0"/>
              <a:t>It consists of </a:t>
            </a:r>
            <a:r>
              <a:rPr lang="en-US" sz="2300" dirty="0" smtClean="0">
                <a:solidFill>
                  <a:srgbClr val="C00000"/>
                </a:solidFill>
              </a:rPr>
              <a:t>ten short training symbols (</a:t>
            </a:r>
            <a:r>
              <a:rPr lang="en-US" sz="2300" dirty="0" err="1" smtClean="0">
                <a:solidFill>
                  <a:srgbClr val="C00000"/>
                </a:solidFill>
              </a:rPr>
              <a:t>sts</a:t>
            </a:r>
            <a:r>
              <a:rPr lang="en-US" sz="2300" dirty="0" smtClean="0">
                <a:solidFill>
                  <a:srgbClr val="C00000"/>
                </a:solidFill>
              </a:rPr>
              <a:t>) </a:t>
            </a:r>
            <a:r>
              <a:rPr lang="en-US" sz="2300" dirty="0" smtClean="0"/>
              <a:t>and two </a:t>
            </a:r>
            <a:r>
              <a:rPr lang="en-US" sz="2300" dirty="0" smtClean="0">
                <a:solidFill>
                  <a:srgbClr val="C00000"/>
                </a:solidFill>
              </a:rPr>
              <a:t>long training symbols (LTS) </a:t>
            </a:r>
            <a:r>
              <a:rPr lang="en-US" sz="2300" dirty="0" smtClean="0"/>
              <a:t>separated by a guard interval (GI).</a:t>
            </a:r>
          </a:p>
          <a:p>
            <a:pPr lvl="1"/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</a:rPr>
              <a:t>Usage:</a:t>
            </a:r>
          </a:p>
          <a:p>
            <a:pPr lvl="2"/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signal detection</a:t>
            </a:r>
          </a:p>
          <a:p>
            <a:pPr lvl="2"/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automatic gain control</a:t>
            </a:r>
          </a:p>
          <a:p>
            <a:pPr lvl="2"/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carrier sensing</a:t>
            </a:r>
          </a:p>
          <a:p>
            <a:pPr lvl="2"/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estimation of the frequency</a:t>
            </a:r>
          </a:p>
          <a:p>
            <a:pPr lvl="2"/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estimation of the clock offsets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Synchronization(cont.)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428736"/>
            <a:ext cx="577103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928794" y="2500306"/>
            <a:ext cx="514353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Preamble structure of an IEEE802.11a data packet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of synchronization :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NBI(narrowband interference) can interfere with the preamble.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Preamble can fall into unusable subcarriers.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Longer preambles are required in CR-OFDM systems.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Synchronization(cont.)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4698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Mutual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lnSpcReduction="10000"/>
          </a:bodyPr>
          <a:lstStyle/>
          <a:p>
            <a:r>
              <a:rPr lang="en-US" sz="2500" dirty="0" smtClean="0"/>
              <a:t>The side lobes of modulated OFDM subcarriers are known to be large.</a:t>
            </a:r>
          </a:p>
          <a:p>
            <a:r>
              <a:rPr lang="en-US" sz="2500" dirty="0" smtClean="0"/>
              <a:t>Mutual Interference :</a:t>
            </a:r>
          </a:p>
          <a:p>
            <a:pPr lvl="1"/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Used subcarrier power leaks to </a:t>
            </a:r>
            <a:r>
              <a:rPr lang="en-US" sz="2300" dirty="0" err="1" smtClean="0">
                <a:solidFill>
                  <a:schemeClr val="bg2">
                    <a:lumMod val="10000"/>
                  </a:schemeClr>
                </a:solidFill>
              </a:rPr>
              <a:t>nulled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 subcarriers, which causes interference to LUs.</a:t>
            </a:r>
          </a:p>
          <a:p>
            <a:r>
              <a:rPr lang="en-US" sz="2500" dirty="0" smtClean="0"/>
              <a:t>Solution:</a:t>
            </a:r>
          </a:p>
          <a:p>
            <a:pPr lvl="1"/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Windowing in time domain(raised cosine window)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Disadvantage:</a:t>
            </a:r>
          </a:p>
          <a:p>
            <a:pPr lvl="3"/>
            <a:r>
              <a:rPr lang="en-US" sz="1900" dirty="0" smtClean="0"/>
              <a:t>Reduction of spectral efficiency</a:t>
            </a:r>
          </a:p>
          <a:p>
            <a:pPr lvl="1"/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Increase the number of </a:t>
            </a:r>
            <a:r>
              <a:rPr lang="en-US" sz="2300" dirty="0" err="1" smtClean="0">
                <a:solidFill>
                  <a:schemeClr val="bg2">
                    <a:lumMod val="10000"/>
                  </a:schemeClr>
                </a:solidFill>
              </a:rPr>
              <a:t>nulled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 subcarriers(neighboring subcarriers)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Disadvantage:</a:t>
            </a:r>
          </a:p>
          <a:p>
            <a:pPr lvl="3"/>
            <a:r>
              <a:rPr lang="en-US" sz="1900" dirty="0" smtClean="0"/>
              <a:t>Reduction of spectral efficiency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solution :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Active Interference Cancellation :</a:t>
            </a:r>
          </a:p>
          <a:p>
            <a:pPr lvl="2" algn="just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Instead of disabling subcarriers adjacent to spectrum holes, a much smaller number of those adjacent subcarriers is used to reduce the interference leaked to spectrum holes.</a:t>
            </a:r>
          </a:p>
          <a:p>
            <a:pPr lvl="2" algn="just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Disadvantage:</a:t>
            </a:r>
          </a:p>
          <a:p>
            <a:pPr lvl="3"/>
            <a:r>
              <a:rPr lang="en-US" dirty="0" smtClean="0"/>
              <a:t>Increase complexity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81756"/>
            <a:ext cx="8229600" cy="84698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Mutual Interference(cont.)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3" y="2109794"/>
            <a:ext cx="4857785" cy="4248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8" y="1714488"/>
            <a:ext cx="4143404" cy="4922520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bg2">
                    <a:lumMod val="10000"/>
                  </a:schemeClr>
                </a:solidFill>
              </a:rPr>
              <a:t>Case I:</a:t>
            </a:r>
          </a:p>
          <a:p>
            <a:pPr lvl="1"/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Subcarriers 23 through 29 are disabled.</a:t>
            </a:r>
          </a:p>
          <a:p>
            <a:pPr lvl="1"/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CP is 8 samples</a:t>
            </a:r>
          </a:p>
          <a:p>
            <a:pPr lvl="1"/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Spectrum hole with a </a:t>
            </a:r>
            <a:r>
              <a:rPr lang="en-US" sz="1500" dirty="0" smtClean="0">
                <a:solidFill>
                  <a:srgbClr val="C00000"/>
                </a:solidFill>
              </a:rPr>
              <a:t>15-dB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depth</a:t>
            </a:r>
          </a:p>
          <a:p>
            <a:r>
              <a:rPr lang="en-US" sz="1700" dirty="0" smtClean="0">
                <a:solidFill>
                  <a:schemeClr val="bg2">
                    <a:lumMod val="10000"/>
                  </a:schemeClr>
                </a:solidFill>
              </a:rPr>
              <a:t>Case II:</a:t>
            </a:r>
          </a:p>
          <a:p>
            <a:pPr lvl="1"/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Raised cosine window</a:t>
            </a:r>
          </a:p>
          <a:p>
            <a:pPr lvl="1"/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Roll-off factor of 0.25</a:t>
            </a:r>
          </a:p>
          <a:p>
            <a:pPr lvl="1"/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Subcarriers 23 through 29 are disabled.</a:t>
            </a:r>
          </a:p>
          <a:p>
            <a:pPr lvl="1"/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CP is 64 samples(</a:t>
            </a: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orthogonality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lvl="1"/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Spectrum hole with a </a:t>
            </a:r>
            <a:r>
              <a:rPr lang="en-US" sz="1500" dirty="0" smtClean="0">
                <a:solidFill>
                  <a:srgbClr val="C00000"/>
                </a:solidFill>
              </a:rPr>
              <a:t>30-dB 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depth</a:t>
            </a:r>
          </a:p>
          <a:p>
            <a:r>
              <a:rPr lang="en-US" sz="1700" dirty="0" smtClean="0">
                <a:solidFill>
                  <a:schemeClr val="bg2">
                    <a:lumMod val="10000"/>
                  </a:schemeClr>
                </a:solidFill>
              </a:rPr>
              <a:t>Case III:</a:t>
            </a:r>
          </a:p>
          <a:p>
            <a:pPr lvl="1"/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Third method</a:t>
            </a:r>
          </a:p>
          <a:p>
            <a:pPr lvl="1"/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CP is 8 samples</a:t>
            </a:r>
          </a:p>
          <a:p>
            <a:pPr lvl="1"/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Subcarriers 25 to 27 are disabled</a:t>
            </a:r>
          </a:p>
          <a:p>
            <a:pPr lvl="1"/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Subcarriers 23, 24, 28, and 29 are used as cancellation subcarriers.</a:t>
            </a:r>
          </a:p>
          <a:p>
            <a:pPr lvl="1"/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Spectrum hole with a </a:t>
            </a:r>
            <a:r>
              <a:rPr lang="en-US" sz="1500" dirty="0" smtClean="0">
                <a:solidFill>
                  <a:srgbClr val="C00000"/>
                </a:solidFill>
              </a:rPr>
              <a:t>70-dB 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depth</a:t>
            </a:r>
          </a:p>
          <a:p>
            <a:pPr lvl="1">
              <a:buNone/>
            </a:pPr>
            <a:endParaRPr lang="en-US" sz="1500" dirty="0" smtClean="0"/>
          </a:p>
          <a:p>
            <a:pPr lvl="1"/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 lvl="1"/>
            <a:endParaRPr lang="en-US" sz="15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81756"/>
            <a:ext cx="8229600" cy="84698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Mutual Interference(cont.)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9.25069E-9 L -0.19792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469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Thanks for your attention</a:t>
            </a:r>
            <a:endParaRPr lang="en-US" sz="7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Challenges To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Cognitive OFDM Systems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2844" y="2357430"/>
            <a:ext cx="4214842" cy="392909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• </a:t>
            </a:r>
            <a:r>
              <a:rPr lang="en-US" dirty="0" err="1" smtClean="0"/>
              <a:t>intercarrier</a:t>
            </a:r>
            <a:endParaRPr lang="en-US" dirty="0" smtClean="0"/>
          </a:p>
          <a:p>
            <a:pPr algn="just"/>
            <a:r>
              <a:rPr lang="en-US" dirty="0" smtClean="0"/>
              <a:t>Interference(ICI)</a:t>
            </a:r>
          </a:p>
          <a:p>
            <a:pPr algn="just"/>
            <a:r>
              <a:rPr lang="en-US" dirty="0" smtClean="0"/>
              <a:t>• peak-to-average-power</a:t>
            </a:r>
          </a:p>
          <a:p>
            <a:pPr algn="just"/>
            <a:r>
              <a:rPr lang="en-US" dirty="0" smtClean="0"/>
              <a:t>ratio (PAPR)</a:t>
            </a:r>
          </a:p>
          <a:p>
            <a:pPr algn="just"/>
            <a:r>
              <a:rPr lang="en-US" dirty="0" smtClean="0"/>
              <a:t>• </a:t>
            </a:r>
            <a:r>
              <a:rPr lang="en-US" dirty="0"/>
              <a:t>Synchronization</a:t>
            </a:r>
          </a:p>
          <a:p>
            <a:pPr algn="just"/>
            <a:r>
              <a:rPr lang="en-US" dirty="0"/>
              <a:t>• ...</a:t>
            </a:r>
          </a:p>
        </p:txBody>
      </p:sp>
      <p:sp>
        <p:nvSpPr>
          <p:cNvPr id="6" name="Oval 5"/>
          <p:cNvSpPr/>
          <p:nvPr/>
        </p:nvSpPr>
        <p:spPr>
          <a:xfrm>
            <a:off x="4714876" y="2143116"/>
            <a:ext cx="4214842" cy="392909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• </a:t>
            </a:r>
            <a:r>
              <a:rPr lang="en-US" dirty="0" smtClean="0"/>
              <a:t>Spectrum sensing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smtClean="0"/>
              <a:t>Cross-layer adaptation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smtClean="0"/>
              <a:t>Interference avoidance</a:t>
            </a:r>
            <a:endParaRPr lang="en-US" dirty="0"/>
          </a:p>
          <a:p>
            <a:r>
              <a:rPr lang="en-US" dirty="0"/>
              <a:t>• 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57290" y="2571744"/>
            <a:ext cx="1785950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accent4">
                    <a:lumMod val="50000"/>
                  </a:schemeClr>
                </a:solidFill>
              </a:rPr>
              <a:t>OFDM</a:t>
            </a:r>
          </a:p>
          <a:p>
            <a:pPr algn="ctr"/>
            <a:r>
              <a:rPr lang="en-US" sz="2000" b="1" i="1" dirty="0">
                <a:solidFill>
                  <a:schemeClr val="accent4">
                    <a:lumMod val="50000"/>
                  </a:schemeClr>
                </a:solidFill>
              </a:rPr>
              <a:t>challenges</a:t>
            </a:r>
          </a:p>
        </p:txBody>
      </p:sp>
      <p:sp>
        <p:nvSpPr>
          <p:cNvPr id="8" name="Rectangle 7"/>
          <p:cNvSpPr/>
          <p:nvPr/>
        </p:nvSpPr>
        <p:spPr>
          <a:xfrm>
            <a:off x="5643570" y="2571744"/>
            <a:ext cx="2500330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</a:rPr>
              <a:t>Cognitive radio challenges</a:t>
            </a:r>
            <a:endParaRPr lang="en-US" sz="2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0434 -0.0041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0434 -0.0041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0434 -0.0041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0434 -0.0041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0434 -0.0041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0434 -0.0041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0434 -0.0041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10451 -0.0006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-0.11216 -0.004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-0.11216 -0.004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-0.11216 -0.004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-0.11216 -0.004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-0.11216 -0.004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55112E-17 L -0.11215 -0.0004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4" grpId="1" build="allAtOnce" animBg="1"/>
      <p:bldP spid="6" grpId="0" build="allAtOnce" animBg="1"/>
      <p:bldP spid="6" grpId="1" build="allAtOnce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Challenges To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Cognitive OFDM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3152"/>
            <a:ext cx="8229600" cy="43891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Times New Roman" pitchFamily="18" charset="0"/>
              </a:rPr>
              <a:t>Multiband OFDM system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Times New Roman" pitchFamily="18" charset="0"/>
              </a:rPr>
              <a:t>Location awareness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Times New Roman" pitchFamily="18" charset="0"/>
              </a:rPr>
              <a:t>Signaling the transmission parameters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Times New Roman" pitchFamily="18" charset="0"/>
              </a:rPr>
              <a:t>Synchronization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Times New Roman" pitchFamily="18" charset="0"/>
              </a:rPr>
              <a:t>Mutual interference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28" y="71414"/>
            <a:ext cx="8229600" cy="1143000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Multiband OFDM System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2300" dirty="0" smtClean="0"/>
              <a:t>total bandwidth is divided into smaller bands</a:t>
            </a:r>
          </a:p>
          <a:p>
            <a:pPr algn="just">
              <a:lnSpc>
                <a:spcPct val="110000"/>
              </a:lnSpc>
            </a:pPr>
            <a:r>
              <a:rPr lang="en-US" sz="2300" dirty="0" smtClean="0"/>
              <a:t>Disadvantage of single-band OFDM (wide band) :</a:t>
            </a:r>
            <a:endParaRPr lang="en-US" sz="2300" dirty="0"/>
          </a:p>
          <a:p>
            <a:pPr lvl="1" algn="just">
              <a:lnSpc>
                <a:spcPct val="110000"/>
              </a:lnSpc>
            </a:pP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</a:rPr>
              <a:t>The building of highly complex RF circuitry</a:t>
            </a:r>
          </a:p>
          <a:p>
            <a:pPr lvl="1" algn="just">
              <a:lnSpc>
                <a:spcPct val="110000"/>
              </a:lnSpc>
            </a:pP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</a:rPr>
              <a:t>High speed analog-to-digital converters</a:t>
            </a:r>
          </a:p>
          <a:p>
            <a:pPr lvl="1" algn="just">
              <a:lnSpc>
                <a:spcPct val="110000"/>
              </a:lnSpc>
            </a:pP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</a:rPr>
              <a:t>higher complexity channel equalizers</a:t>
            </a:r>
          </a:p>
          <a:p>
            <a:pPr algn="just">
              <a:lnSpc>
                <a:spcPct val="110000"/>
              </a:lnSpc>
            </a:pPr>
            <a:r>
              <a:rPr lang="en-US" sz="2300" dirty="0" smtClean="0"/>
              <a:t>For OFDM-based CR, the question is when to use multiband and when to use single band.</a:t>
            </a:r>
          </a:p>
          <a:p>
            <a:pPr algn="just">
              <a:lnSpc>
                <a:spcPct val="110000"/>
              </a:lnSpc>
            </a:pPr>
            <a:r>
              <a:rPr lang="en-US" sz="2300" dirty="0" smtClean="0"/>
              <a:t>Multiband OFDM is employed in UWB.</a:t>
            </a:r>
          </a:p>
          <a:p>
            <a:pPr algn="just">
              <a:lnSpc>
                <a:spcPct val="110000"/>
              </a:lnSpc>
            </a:pPr>
            <a:r>
              <a:rPr lang="en-US" sz="2300" dirty="0" smtClean="0"/>
              <a:t>The challenges that face the implementation :</a:t>
            </a:r>
          </a:p>
          <a:p>
            <a:pPr lvl="1" algn="just">
              <a:lnSpc>
                <a:spcPct val="110000"/>
              </a:lnSpc>
            </a:pP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</a:rPr>
              <a:t>wide-range frequency synthesizers</a:t>
            </a:r>
          </a:p>
          <a:p>
            <a:pPr lvl="1" algn="just">
              <a:lnSpc>
                <a:spcPct val="110000"/>
              </a:lnSpc>
            </a:pP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</a:rPr>
              <a:t>broadband circuits</a:t>
            </a:r>
          </a:p>
          <a:p>
            <a:pPr lvl="1" algn="just">
              <a:lnSpc>
                <a:spcPct val="110000"/>
              </a:lnSpc>
            </a:pP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</a:rPr>
              <a:t>…</a:t>
            </a:r>
          </a:p>
          <a:p>
            <a:pPr algn="just">
              <a:lnSpc>
                <a:spcPct val="120000"/>
              </a:lnSpc>
            </a:pPr>
            <a:endParaRPr lang="en-US" sz="2300" dirty="0" smtClean="0"/>
          </a:p>
          <a:p>
            <a:pPr algn="just">
              <a:lnSpc>
                <a:spcPct val="120000"/>
              </a:lnSpc>
              <a:buNone/>
            </a:pPr>
            <a:endParaRPr lang="en-US" sz="2300" dirty="0" smtClean="0"/>
          </a:p>
          <a:p>
            <a:pPr lvl="1" algn="just">
              <a:lnSpc>
                <a:spcPct val="120000"/>
              </a:lnSpc>
            </a:pPr>
            <a:endParaRPr lang="en-US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Location Awareness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/>
          </a:bodyPr>
          <a:lstStyle/>
          <a:p>
            <a:r>
              <a:rPr lang="en-US" sz="2300" dirty="0" smtClean="0"/>
              <a:t>Applications utilizing location information can be grouped into four categories:</a:t>
            </a:r>
          </a:p>
          <a:p>
            <a:pPr lvl="1"/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</a:rPr>
              <a:t>Location-based services </a:t>
            </a:r>
          </a:p>
          <a:p>
            <a:pPr lvl="2"/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</a:rPr>
              <a:t>Example: monitoring real-time traffic</a:t>
            </a:r>
          </a:p>
          <a:p>
            <a:pPr lvl="1"/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</a:rPr>
              <a:t>location-assisted network optimization </a:t>
            </a:r>
          </a:p>
          <a:p>
            <a:pPr lvl="2"/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</a:rPr>
              <a:t>Example: location-assisted dynamic spectrum access systems</a:t>
            </a:r>
          </a:p>
          <a:p>
            <a:pPr lvl="1"/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</a:rPr>
              <a:t>location-assisted transceiver algorithm optimization</a:t>
            </a:r>
          </a:p>
          <a:p>
            <a:pPr lvl="2"/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</a:rPr>
              <a:t>Example: location-assisted link adaptation</a:t>
            </a:r>
          </a:p>
          <a:p>
            <a:pPr lvl="1"/>
            <a:r>
              <a:rPr lang="en-US" dirty="0" smtClean="0"/>
              <a:t> </a:t>
            </a: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</a:rPr>
              <a:t>location-assisted environment sensing</a:t>
            </a:r>
          </a:p>
          <a:p>
            <a:pPr lvl="2"/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</a:rPr>
              <a:t>Example: location-assisted channel environment identification</a:t>
            </a:r>
          </a:p>
          <a:p>
            <a:r>
              <a:rPr lang="en-US" sz="2300" dirty="0" smtClean="0"/>
              <a:t>Pilot sequences which are commonly used in OFDM systems for synchronization, can be used for tracking of unit locations.</a:t>
            </a:r>
          </a:p>
          <a:p>
            <a:endParaRPr lang="en-US" sz="23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Signaling The Transmission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4524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Distributing information among communication units, rather than using local sensing:</a:t>
            </a:r>
          </a:p>
          <a:p>
            <a:pPr lvl="1" algn="just"/>
            <a:r>
              <a:rPr lang="en-US" dirty="0" smtClean="0"/>
              <a:t>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reduces the complexity </a:t>
            </a:r>
          </a:p>
          <a:p>
            <a:pPr lvl="1" algn="just"/>
            <a:r>
              <a:rPr lang="en-US" dirty="0" smtClean="0"/>
              <a:t> </a:t>
            </a:r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improves the performance of the system</a:t>
            </a:r>
          </a:p>
          <a:p>
            <a:pPr algn="just"/>
            <a:r>
              <a:rPr lang="en-US" dirty="0" smtClean="0"/>
              <a:t>Approach:</a:t>
            </a:r>
          </a:p>
          <a:p>
            <a:pPr lvl="1"/>
            <a:r>
              <a:rPr lang="en-US" sz="2300" dirty="0" smtClean="0">
                <a:solidFill>
                  <a:schemeClr val="bg2">
                    <a:lumMod val="10000"/>
                  </a:schemeClr>
                </a:solidFill>
              </a:rPr>
              <a:t>Exchange measured information and transmission parameters among cognitive units with usage of licensed channel .</a:t>
            </a:r>
          </a:p>
          <a:p>
            <a:pPr lvl="2"/>
            <a:r>
              <a:rPr lang="en-US" sz="2000" dirty="0" smtClean="0"/>
              <a:t>Disadvantage:</a:t>
            </a:r>
            <a:endParaRPr lang="en-US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3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As the number of units in the same cell increases, the amount of information that must be distributed increases as well.</a:t>
            </a:r>
          </a:p>
          <a:p>
            <a:pPr lvl="3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ability of cognitive units to operate adaptively within any given unlicensed band becomes dependent on the availability of such a channel.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Signaling the transmission parameters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approach: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</a:rPr>
              <a:t>Sending a vector containing disabled subcarriers rather than by sending the spectrum sensing results.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</a:rPr>
              <a:t>The deactivation of subcarriers is performed over a block of subcarriers instead of individual subcarriers.</a:t>
            </a:r>
          </a:p>
          <a:p>
            <a:pPr lvl="2">
              <a:lnSpc>
                <a:spcPct val="90000"/>
              </a:lnSpc>
            </a:pPr>
            <a:r>
              <a:rPr lang="en-US" sz="1900" dirty="0" smtClean="0"/>
              <a:t>Disadvantage:</a:t>
            </a:r>
          </a:p>
          <a:p>
            <a:pPr lvl="3">
              <a:lnSpc>
                <a:spcPct val="90000"/>
              </a:lnSpc>
            </a:pPr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</a:rPr>
              <a:t>Probability of interfering is high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Signaling The Transmission Parameters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/>
          </a:bodyPr>
          <a:lstStyle/>
          <a:p>
            <a:r>
              <a:rPr lang="en-US" dirty="0" smtClean="0"/>
              <a:t>An Innovative approach: 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Tone-boosting:</a:t>
            </a:r>
          </a:p>
          <a:p>
            <a:pPr lvl="2" algn="just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All the terminals modulate a complex symbol at maximum power on those OFDM subcarriers representing the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subbands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newly allocated by the licensed system.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All other OFDM subcarriers are modulated with no signal.</a:t>
            </a:r>
          </a:p>
          <a:p>
            <a:pPr lvl="2" algn="just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If this is carried out simultaneously by all participating terminals, the access point receives a superposition of the original transmit signals of the licensed users and the OFDM signals of the terminals of the rental system :</a:t>
            </a:r>
          </a:p>
          <a:p>
            <a:pPr lvl="3" algn="just"/>
            <a:r>
              <a:rPr lang="en-US" dirty="0" smtClean="0"/>
              <a:t>power amplification of the newly allocated </a:t>
            </a:r>
            <a:r>
              <a:rPr lang="en-US" dirty="0" err="1" smtClean="0"/>
              <a:t>subbands</a:t>
            </a:r>
            <a:endParaRPr lang="en-US" dirty="0" smtClean="0"/>
          </a:p>
          <a:p>
            <a:pPr lvl="3" algn="just"/>
            <a:r>
              <a:rPr lang="en-US" dirty="0" smtClean="0"/>
              <a:t>extremely high detection probabilities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Tone-boosting(cont.)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signal interfere with licensed system.</a:t>
            </a:r>
          </a:p>
          <a:p>
            <a:pPr algn="just"/>
            <a:r>
              <a:rPr lang="en-US" dirty="0" smtClean="0"/>
              <a:t>But simulation results have shown that only </a:t>
            </a:r>
            <a:r>
              <a:rPr lang="en-US" b="1" dirty="0" smtClean="0">
                <a:solidFill>
                  <a:srgbClr val="C00000"/>
                </a:solidFill>
              </a:rPr>
              <a:t>10 </a:t>
            </a:r>
            <a:r>
              <a:rPr lang="en-US" b="1" dirty="0" err="1" smtClean="0">
                <a:solidFill>
                  <a:srgbClr val="C00000"/>
                </a:solidFill>
              </a:rPr>
              <a:t>μs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</a:t>
            </a:r>
            <a:r>
              <a:rPr lang="en-US" i="1" dirty="0" smtClean="0"/>
              <a:t> </a:t>
            </a:r>
            <a:r>
              <a:rPr lang="en-US" dirty="0" smtClean="0"/>
              <a:t>enough</a:t>
            </a:r>
            <a:r>
              <a:rPr lang="en-US" i="1" dirty="0" smtClean="0"/>
              <a:t>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dirty="0" smtClean="0"/>
              <a:t>achieve reliable distributed detection.</a:t>
            </a:r>
          </a:p>
          <a:p>
            <a:pPr algn="just"/>
            <a:r>
              <a:rPr lang="en-US" dirty="0" smtClean="0"/>
              <a:t>Plus, only new accesses of licensed users are affected.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823-BC07-4307-BB20-713BBD437C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</TotalTime>
  <Words>815</Words>
  <Application>Microsoft Office PowerPoint</Application>
  <PresentationFormat>On-screen Show (4:3)</PresentationFormat>
  <Paragraphs>149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Challenges To Cognitive OFDM Systems</vt:lpstr>
      <vt:lpstr>Challenges To Cognitive OFDM Systems</vt:lpstr>
      <vt:lpstr>Challenges To Cognitive OFDM Systems</vt:lpstr>
      <vt:lpstr>Multiband OFDM System Design</vt:lpstr>
      <vt:lpstr>    Location Awareness</vt:lpstr>
      <vt:lpstr>Signaling The Transmission Parameters</vt:lpstr>
      <vt:lpstr>Signaling the transmission parameters (cont.)</vt:lpstr>
      <vt:lpstr>Signaling The Transmission Parameters (cont.)</vt:lpstr>
      <vt:lpstr>Tone-boosting(cont.)</vt:lpstr>
      <vt:lpstr>Synchronization</vt:lpstr>
      <vt:lpstr>Synchronization(cont.)</vt:lpstr>
      <vt:lpstr>Synchronization(cont.)</vt:lpstr>
      <vt:lpstr>Mutual Interference</vt:lpstr>
      <vt:lpstr>Mutual Interference(cont.)</vt:lpstr>
      <vt:lpstr>Mutual Interference(cont.)</vt:lpstr>
      <vt:lpstr>Thanks for your attention</vt:lpstr>
    </vt:vector>
  </TitlesOfParts>
  <Company>Free Software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8800474</dc:creator>
  <cp:lastModifiedBy>MRT</cp:lastModifiedBy>
  <cp:revision>34</cp:revision>
  <dcterms:created xsi:type="dcterms:W3CDTF">2010-07-13T16:48:04Z</dcterms:created>
  <dcterms:modified xsi:type="dcterms:W3CDTF">2010-07-13T23:58:12Z</dcterms:modified>
</cp:coreProperties>
</file>