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6"/>
  </p:notesMasterIdLst>
  <p:handoutMasterIdLst>
    <p:handoutMasterId r:id="rId47"/>
  </p:handoutMasterIdLst>
  <p:sldIdLst>
    <p:sldId id="311" r:id="rId2"/>
    <p:sldId id="256" r:id="rId3"/>
    <p:sldId id="310" r:id="rId4"/>
    <p:sldId id="257" r:id="rId5"/>
    <p:sldId id="258" r:id="rId6"/>
    <p:sldId id="307" r:id="rId7"/>
    <p:sldId id="319" r:id="rId8"/>
    <p:sldId id="259" r:id="rId9"/>
    <p:sldId id="260" r:id="rId10"/>
    <p:sldId id="321" r:id="rId11"/>
    <p:sldId id="306" r:id="rId12"/>
    <p:sldId id="322" r:id="rId13"/>
    <p:sldId id="261" r:id="rId14"/>
    <p:sldId id="326" r:id="rId15"/>
    <p:sldId id="263" r:id="rId16"/>
    <p:sldId id="264" r:id="rId17"/>
    <p:sldId id="265" r:id="rId18"/>
    <p:sldId id="268" r:id="rId19"/>
    <p:sldId id="270" r:id="rId20"/>
    <p:sldId id="278" r:id="rId21"/>
    <p:sldId id="279" r:id="rId22"/>
    <p:sldId id="280" r:id="rId23"/>
    <p:sldId id="283" r:id="rId24"/>
    <p:sldId id="285" r:id="rId25"/>
    <p:sldId id="317" r:id="rId26"/>
    <p:sldId id="324" r:id="rId27"/>
    <p:sldId id="294" r:id="rId28"/>
    <p:sldId id="295" r:id="rId29"/>
    <p:sldId id="296" r:id="rId30"/>
    <p:sldId id="297" r:id="rId31"/>
    <p:sldId id="298" r:id="rId32"/>
    <p:sldId id="303" r:id="rId33"/>
    <p:sldId id="299" r:id="rId34"/>
    <p:sldId id="300" r:id="rId35"/>
    <p:sldId id="301" r:id="rId36"/>
    <p:sldId id="302" r:id="rId37"/>
    <p:sldId id="304" r:id="rId38"/>
    <p:sldId id="305" r:id="rId39"/>
    <p:sldId id="309" r:id="rId40"/>
    <p:sldId id="325" r:id="rId41"/>
    <p:sldId id="314" r:id="rId42"/>
    <p:sldId id="315" r:id="rId43"/>
    <p:sldId id="312" r:id="rId44"/>
    <p:sldId id="31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95A-2473-4519-A56E-535EC0EE0E99}" type="datetimeFigureOut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3A0A-DC9D-47EE-89F5-83494070F2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E643F-E3B2-4A3F-A7C2-D00C61B9126F}" type="datetimeFigureOut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A08D9-4196-4168-9EB7-410CFC840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08D9-4196-4168-9EB7-410CFC840D7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F20-A17F-459F-9D32-179D6EA26A5E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4747-DC51-48C6-A8FE-29E88BCD609A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2598-A47A-4E64-B7C3-B035515EB767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04B-8D3E-4E75-A139-8197E1C19BC5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222B-C8E0-4D0B-9BF4-C60E3097AE22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54040D-09F4-4A21-B9A3-4989854F5EF6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10F7-1F1B-43A3-95C2-2E5172F340CE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6A54-76B5-43F7-9E0C-B6FA557E7786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CC8-AF4C-462C-ABDE-11CF9E1C0ACA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6173-E59D-4CB2-9606-18FE49E4AFAD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C5AAD7-26FA-40B7-B374-399989940A30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1/44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5D2D66-29A9-4A38-8E21-E243D231019F}" type="datetime1">
              <a:rPr lang="en-US" smtClean="0"/>
              <a:pPr/>
              <a:t>8/23/2009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1/44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A4A24F-FA38-41B4-AC08-5801795F29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895600"/>
            <a:ext cx="7718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itchFamily="82" charset="0"/>
              </a:rPr>
              <a:t>IN THE NAME OF GOD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Smart antenna and SDR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Several beam-forming  methods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 signal-processing algorithms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Adaptive beam-forming  algorithms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summery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10/44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SMART ANTENNA  AND SDR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5026152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Smart antenna and SDR complement each other .</a:t>
            </a:r>
          </a:p>
          <a:p>
            <a:pPr lvl="1">
              <a:buFont typeface="Arial" pitchFamily="34" charset="0"/>
              <a:buChar char="•"/>
            </a:pP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Smart antenna help software radio to adapt to</a:t>
            </a:r>
          </a:p>
          <a:p>
            <a:pPr lvl="1">
              <a:buNone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different protocols, systems, channel conditions and </a:t>
            </a:r>
          </a:p>
          <a:p>
            <a:pPr lvl="1">
              <a:buNone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… trough the use of signal processing algorithms to</a:t>
            </a:r>
          </a:p>
          <a:p>
            <a:pPr lvl="1">
              <a:buNone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either </a:t>
            </a:r>
            <a:r>
              <a:rPr lang="en-US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combine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received signals in an optimum </a:t>
            </a:r>
          </a:p>
          <a:p>
            <a:pPr lvl="1">
              <a:buNone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manner or </a:t>
            </a:r>
            <a:r>
              <a:rPr lang="en-US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beam-forming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Implementation of smart antenna algorithms require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software and flexibility in hardware that is provided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by software radios.</a:t>
            </a:r>
          </a:p>
          <a:p>
            <a:pPr lvl="1">
              <a:buFont typeface="Arial" pitchFamily="34" charset="0"/>
              <a:buChar char="•"/>
            </a:pPr>
            <a:endParaRPr lang="en-US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11/44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Smart antenna and SDR</a:t>
            </a:r>
          </a:p>
          <a:p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Several beam-forming  methods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 signal-processing algorithms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Adaptive beam-forming  algorithms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summery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12/44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Terminology and signal model:</a:t>
            </a: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array of  </a:t>
            </a:r>
            <a:r>
              <a:rPr lang="en-US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omnidirectional  elements in the far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field of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uncorrelated  sinusoidal point sources of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frequency                 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narrow band beam-forming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time taken by a plane wave arriving from the</a:t>
            </a:r>
          </a:p>
          <a:p>
            <a:pPr lvl="1">
              <a:buNone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 source in direction            and measured from </a:t>
            </a:r>
          </a:p>
          <a:p>
            <a:pPr lvl="1">
              <a:buNone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 element to the origin is              .         </a:t>
            </a:r>
          </a:p>
          <a:p>
            <a:pPr>
              <a:buFont typeface="Arial" pitchFamily="34" charset="0"/>
              <a:buChar char="•"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3200400"/>
          <a:ext cx="393700" cy="506186"/>
        </p:xfrm>
        <a:graphic>
          <a:graphicData uri="http://schemas.openxmlformats.org/presentationml/2006/ole">
            <p:oleObj spid="_x0000_s1026" name="Equation" r:id="rId3" imgW="1774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4800600"/>
          <a:ext cx="990600" cy="495300"/>
        </p:xfrm>
        <a:graphic>
          <a:graphicData uri="http://schemas.openxmlformats.org/presentationml/2006/ole">
            <p:oleObj spid="_x0000_s1027" name="Equation" r:id="rId4" imgW="4572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86400" y="5334000"/>
          <a:ext cx="1238250" cy="495300"/>
        </p:xfrm>
        <a:graphic>
          <a:graphicData uri="http://schemas.openxmlformats.org/presentationml/2006/ole">
            <p:oleObj spid="_x0000_s1028" name="Equation" r:id="rId5" imgW="571320" imgH="228600" progId="Equation.3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3276600" y="3429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13/44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14/44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304800" y="3505200"/>
          <a:ext cx="8312728" cy="762000"/>
        </p:xfrm>
        <a:graphic>
          <a:graphicData uri="http://schemas.openxmlformats.org/presentationml/2006/ole">
            <p:oleObj spid="_x0000_s77827" name="Equation" r:id="rId3" imgW="3047760" imgH="2793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2209800"/>
            <a:ext cx="2819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:Look direction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2209800"/>
          <a:ext cx="1295400" cy="613611"/>
        </p:xfrm>
        <a:graphic>
          <a:graphicData uri="http://schemas.openxmlformats.org/presentationml/2006/ole">
            <p:oleObj spid="_x0000_s77828" name="Equation" r:id="rId4" imgW="482400" imgH="22860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Narrow-band beam-former structure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362200" cy="5257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 -FORMING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112" r="711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15/44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 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Content Placeholder 4"/>
          <p:cNvGraphicFramePr>
            <a:graphicFrameLocks noChangeAspect="1"/>
          </p:cNvGraphicFramePr>
          <p:nvPr>
            <p:ph sz="quarter" idx="1"/>
          </p:nvPr>
        </p:nvGraphicFramePr>
        <p:xfrm>
          <a:off x="1371600" y="1752600"/>
          <a:ext cx="5867400" cy="3710267"/>
        </p:xfrm>
        <a:graphic>
          <a:graphicData uri="http://schemas.openxmlformats.org/presentationml/2006/ole">
            <p:oleObj spid="_x0000_s5123" name="Equation" r:id="rId3" imgW="1726920" imgH="1091880" progId="Equation.3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16/44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 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zero mean stationary process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mean output power of the processor is :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Where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R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is the array correlation matrix :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: correlation between  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 and  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 element .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1524000"/>
          <a:ext cx="1176337" cy="718796"/>
        </p:xfrm>
        <a:graphic>
          <a:graphicData uri="http://schemas.openxmlformats.org/presentationml/2006/ole">
            <p:oleObj spid="_x0000_s6146" name="Equation" r:id="rId3" imgW="457200" imgH="2793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3352800"/>
          <a:ext cx="4432300" cy="728597"/>
        </p:xfrm>
        <a:graphic>
          <a:graphicData uri="http://schemas.openxmlformats.org/presentationml/2006/ole">
            <p:oleObj spid="_x0000_s6147" name="Equation" r:id="rId4" imgW="1854000" imgH="3045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0" y="4876800"/>
          <a:ext cx="2860675" cy="807720"/>
        </p:xfrm>
        <a:graphic>
          <a:graphicData uri="http://schemas.openxmlformats.org/presentationml/2006/ole">
            <p:oleObj spid="_x0000_s6148" name="Equation" r:id="rId5" imgW="1079280" imgH="3045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5715000"/>
          <a:ext cx="533400" cy="633413"/>
        </p:xfrm>
        <a:graphic>
          <a:graphicData uri="http://schemas.openxmlformats.org/presentationml/2006/ole">
            <p:oleObj spid="_x0000_s6149" name="Equation" r:id="rId6" imgW="203040" imgH="241200" progId="Equation.3">
              <p:embed/>
            </p:oleObj>
          </a:graphicData>
        </a:graphic>
      </p:graphicFrame>
      <p:sp>
        <p:nvSpPr>
          <p:cNvPr id="9" name="Right Arrow 8"/>
          <p:cNvSpPr/>
          <p:nvPr/>
        </p:nvSpPr>
        <p:spPr>
          <a:xfrm>
            <a:off x="6629400" y="17526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17/44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57477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676400" y="5486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Two-element delay and sum beam-former structure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18/44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28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Conventional (delay and sum) beam-former </a:t>
            </a:r>
          </a:p>
          <a:p>
            <a:pPr algn="ctr"/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 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Null-steering Beam-Former :</a:t>
            </a:r>
          </a:p>
          <a:p>
            <a:pPr lvl="1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Producing a null in the response pattern in a 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response pattern in a known direction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Cancelling the plane wave arriving from that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direction </a:t>
            </a:r>
          </a:p>
        </p:txBody>
      </p:sp>
      <p:sp>
        <p:nvSpPr>
          <p:cNvPr id="5" name="Down Arrow 4"/>
          <p:cNvSpPr/>
          <p:nvPr/>
        </p:nvSpPr>
        <p:spPr>
          <a:xfrm>
            <a:off x="4267200" y="39624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19/44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447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Zahra   naghsh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July 2009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BEAM-FORMING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Limitations  of null-steering beam-former :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requires knowledge of the directions of interferers.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does not maximize the output </a:t>
            </a:r>
            <a:r>
              <a:rPr lang="en-US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SNR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optimal beam-forming </a:t>
            </a:r>
          </a:p>
          <a:p>
            <a:pPr algn="ctr"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overcome these limitations .</a:t>
            </a:r>
          </a:p>
          <a:p>
            <a:pPr>
              <a:buFont typeface="Arial" pitchFamily="34" charset="0"/>
              <a:buChar char="•"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9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95800" y="4572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20/44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Optimal Beam-Forming (in the sense of output  SINR ) :</a:t>
            </a: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Optimal beam-former solves the following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optimization problem :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Where                      is the mean output  power.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48200" y="3505200"/>
          <a:ext cx="3633788" cy="2084388"/>
        </p:xfrm>
        <a:graphic>
          <a:graphicData uri="http://schemas.openxmlformats.org/presentationml/2006/ole">
            <p:oleObj spid="_x0000_s17410" name="Equation" r:id="rId3" imgW="1371600" imgH="7873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5715000"/>
          <a:ext cx="1492250" cy="762000"/>
        </p:xfrm>
        <a:graphic>
          <a:graphicData uri="http://schemas.openxmlformats.org/presentationml/2006/ole">
            <p:oleObj spid="_x0000_s17413" name="Equation" r:id="rId4" imgW="596880" imgH="30456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21/44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Minimizing the total output power while 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maintaining the desired signal power in the output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equal to the desired source power  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Maximizing the output 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SINR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An increase of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a few decibels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in the output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SNR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can make a significant increase in the </a:t>
            </a:r>
          </a:p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  channel capacity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of the system possible.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19600" y="32004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22/44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6705600" cy="597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23/44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81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Beam-Space Processing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752600"/>
            <a:ext cx="335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Main beam  </a:t>
            </a:r>
            <a:endParaRPr lang="en-US" sz="2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743200" y="19050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76600"/>
            <a:ext cx="3733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Weighted sum of secondary beams</a:t>
            </a:r>
            <a:endParaRPr lang="en-US" sz="2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124200" y="35814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914400"/>
            <a:ext cx="3657600" cy="522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33400" y="5486400"/>
            <a:ext cx="304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Final output  </a:t>
            </a:r>
            <a:endParaRPr lang="en-US" sz="2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514600" y="56388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24/44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BEAM-FORMING METHODS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Other beam-formers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Broad- band beam-formers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Frequency-domain beam-former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SzPct val="91000"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SzPct val="91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25/44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Smart antenna and SDR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Several beam-forming  methods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 signal-processing algorithms</a:t>
            </a:r>
          </a:p>
          <a:p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Adaptive beam-forming  algorithms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summery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26/44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BEAM-FORMING ALGORITHMS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Adaptive Algorithms :</a:t>
            </a: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calculate the optimal weights (in different senses)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we usually need the correlation matrix 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For example in optimal beam-former the solution of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the optimization problem is :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However, in practice </a:t>
            </a:r>
            <a:r>
              <a:rPr lang="en-US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not available .</a:t>
            </a:r>
          </a:p>
          <a:p>
            <a:pPr>
              <a:buFont typeface="Wingdings" pitchFamily="2" charset="2"/>
              <a:buChar char="Ø"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24600" y="3886200"/>
          <a:ext cx="2209800" cy="1473200"/>
        </p:xfrm>
        <a:graphic>
          <a:graphicData uri="http://schemas.openxmlformats.org/presentationml/2006/ole">
            <p:oleObj spid="_x0000_s34818" name="Equation" r:id="rId3" imgW="876240" imgH="583920" progId="Equation.3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27/44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The weights are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adjusted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using available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information derived from the array output, array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signals and so on to make an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of the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optimal weights.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There are many such schemes, which are normally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referred to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adaptive algorithms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676400"/>
            <a:ext cx="533400" cy="304800"/>
          </a:xfrm>
          <a:prstGeom prst="right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038600" y="3657600"/>
            <a:ext cx="304800" cy="533400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28/44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LMS Algorithm (unconstrained) :</a:t>
            </a:r>
          </a:p>
          <a:p>
            <a:pPr lvl="1">
              <a:buFont typeface="Arial" pitchFamily="34" charset="0"/>
              <a:buChar char="•"/>
            </a:pPr>
            <a:r>
              <a:rPr lang="en-US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 signal :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For some applications, enough may be known about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the desired signal (arriving from the look direction )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to generate  an appropriate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reference signal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 The weights are chosen to minimize the</a:t>
            </a:r>
          </a:p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     mean square error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between the beam-former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output and the reference signal.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990600" y="4876800"/>
            <a:ext cx="609600" cy="228600"/>
          </a:xfrm>
          <a:prstGeom prst="right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29/44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Smart antenna and SDR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Several beam-forming  methods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Adaptive beam-forming  algorithms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For example, if the desired signal is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amplitude modulated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then acceptable performance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is often obtained by setting the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reference signal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equal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to the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carrier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In the unconstrained  LMS algorithm reference signal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is used.</a:t>
            </a: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30/44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949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In this algorithm :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Where  :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: new weights computed at the (n+1) th iteration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: a positive scalar ( gradient step size )     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: an estimate of the gradient of the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MSE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between the beam-former output and the reference signal         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76600" y="2057400"/>
          <a:ext cx="4679950" cy="838200"/>
        </p:xfrm>
        <a:graphic>
          <a:graphicData uri="http://schemas.openxmlformats.org/presentationml/2006/ole">
            <p:oleObj spid="_x0000_s35842" name="Equation" r:id="rId3" imgW="1701720" imgH="3045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3124200"/>
          <a:ext cx="1219200" cy="654205"/>
        </p:xfrm>
        <a:graphic>
          <a:graphicData uri="http://schemas.openxmlformats.org/presentationml/2006/ole">
            <p:oleObj spid="_x0000_s35843" name="Equation" r:id="rId4" imgW="520560" imgH="2793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4267200"/>
          <a:ext cx="381000" cy="457200"/>
        </p:xfrm>
        <a:graphic>
          <a:graphicData uri="http://schemas.openxmlformats.org/presentationml/2006/ole">
            <p:oleObj spid="_x0000_s35844" name="Equation" r:id="rId5" imgW="15228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5257800"/>
          <a:ext cx="1333500" cy="762000"/>
        </p:xfrm>
        <a:graphic>
          <a:graphicData uri="http://schemas.openxmlformats.org/presentationml/2006/ole">
            <p:oleObj spid="_x0000_s35845" name="Equation" r:id="rId6" imgW="533160" imgH="304560" progId="Equation.3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31/44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Mean=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Estimated weights 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Covariance =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581400" y="2971800"/>
            <a:ext cx="914400" cy="6858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81400" y="3962400"/>
            <a:ext cx="990600" cy="5334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867400" y="2514601"/>
          <a:ext cx="1295400" cy="678544"/>
        </p:xfrm>
        <a:graphic>
          <a:graphicData uri="http://schemas.openxmlformats.org/presentationml/2006/ole">
            <p:oleObj spid="_x0000_s37890" name="Equation" r:id="rId3" imgW="533160" imgH="27936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648200" y="5181600"/>
          <a:ext cx="3584028" cy="838200"/>
        </p:xfrm>
        <a:graphic>
          <a:graphicData uri="http://schemas.openxmlformats.org/presentationml/2006/ole">
            <p:oleObj spid="_x0000_s37891" name="Equation" r:id="rId4" imgW="1574640" imgH="368280" progId="Equation.3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32/44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algorithm updates the weights at each iteration by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estimating the gradient of the MSE surface and then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moving the weights in the negative direction of the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gradient by a small amount        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should be small enough  for </a:t>
            </a:r>
            <a:r>
              <a:rPr lang="en-US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convergence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algorithm to the optimum weights .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convergence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 convergence the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of the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estimated weights to the optimal weights ) 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00600" y="3200400"/>
          <a:ext cx="609600" cy="487680"/>
        </p:xfrm>
        <a:graphic>
          <a:graphicData uri="http://schemas.openxmlformats.org/presentationml/2006/ole">
            <p:oleObj spid="_x0000_s36866" name="Equation" r:id="rId3" imgW="25380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8200" y="4267200"/>
          <a:ext cx="457200" cy="495300"/>
        </p:xfrm>
        <a:graphic>
          <a:graphicData uri="http://schemas.openxmlformats.org/presentationml/2006/ole">
            <p:oleObj spid="_x0000_s36868" name="Equation" r:id="rId4" imgW="152280" imgH="164880" progId="Equation.3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33/44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Convergence speed :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The speed by which the mean of the estimated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weights (ensemble average of many trials) approaches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the optimal weights 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larger the eigenvalue spread  of the correlation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matrix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the longer it takes for the algorithm to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converge.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34/44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873752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availability of time for an algorithm to converge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for mobile communications depends on:</a:t>
            </a:r>
          </a:p>
          <a:p>
            <a:pPr>
              <a:buNone/>
            </a:pPr>
            <a:endParaRPr lang="en-US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 1-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System design         the duration that the user signal is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present  (e.g. User slot duration in a TDMA system)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 2-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rate of  the fading :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The higher the rate at which the signal fades        algorithm needs to converge faster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00400" y="31242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7315200" y="55626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35/44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Even when the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of the estimated weights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converges to the optimal weights, they have finite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covariance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        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The average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MSE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is more than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MMSE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Misadjustment = ( average excess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MSE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/MMSE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Misadjustment             the size of the region that weights wandering around it after the convergence.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28194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267200" y="38100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581400" y="5410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36/44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Increasing       increases the misadjustment .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An increase in      causes the algorithm to converge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faster.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We have a 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trade off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the selection of the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gradient step size</a:t>
            </a:r>
            <a:endParaRPr 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343400" y="3657600"/>
            <a:ext cx="457200" cy="457200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1600200"/>
          <a:ext cx="457200" cy="495300"/>
        </p:xfrm>
        <a:graphic>
          <a:graphicData uri="http://schemas.openxmlformats.org/presentationml/2006/ole">
            <p:oleObj spid="_x0000_s38914" name="Equation" r:id="rId3" imgW="152280" imgH="164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2667000"/>
          <a:ext cx="492369" cy="533400"/>
        </p:xfrm>
        <a:graphic>
          <a:graphicData uri="http://schemas.openxmlformats.org/presentationml/2006/ole">
            <p:oleObj spid="_x0000_s38915" name="Equation" r:id="rId4" imgW="15228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391400" y="5334000"/>
          <a:ext cx="445477" cy="482600"/>
        </p:xfrm>
        <a:graphic>
          <a:graphicData uri="http://schemas.openxmlformats.org/presentationml/2006/ole">
            <p:oleObj spid="_x0000_s38916" name="Equation" r:id="rId5" imgW="152280" imgH="164880" progId="Equation.3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37/44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This trade off is between :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1-Reaching vicinity of the solution point more quickly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but wandering around over a larger region and causing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a bigger misadjustment .</a:t>
            </a:r>
          </a:p>
          <a:p>
            <a:pPr>
              <a:buNone/>
            </a:pPr>
            <a:endParaRPr lang="en-US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 2-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Arriving near the solution point slowly with the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smaller movement in the weights at the end.</a:t>
            </a:r>
            <a:endParaRPr 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38/44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ADAPTIVE  BEAM-FORMING  ALGORITHMS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We  select         based on the following considerations :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The mentioned trade off 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Being small enough for convergence 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Application and requirements 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1600200"/>
          <a:ext cx="492369" cy="533400"/>
        </p:xfrm>
        <a:graphic>
          <a:graphicData uri="http://schemas.openxmlformats.org/presentationml/2006/ole">
            <p:oleObj spid="_x0000_s39938" name="Equation" r:id="rId3" imgW="152280" imgH="164880" progId="Equation.3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39/44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Growing the demand for wireless mobile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communications services at an explosive rate</a:t>
            </a:r>
          </a:p>
          <a:p>
            <a:pPr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Limited available frequency spectrum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None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900" b="1" i="1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29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19600" y="4191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Smart antenna and SDR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Several beam-forming  methods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Essential signal-processing algorithms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Adaptive beam-forming  algorithms</a:t>
            </a:r>
          </a:p>
          <a:p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summery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40/44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Smart antenna</a:t>
            </a:r>
          </a:p>
          <a:p>
            <a:pPr lvl="2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Beam-forming</a:t>
            </a:r>
          </a:p>
          <a:p>
            <a:pPr lvl="2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Diversity combining</a:t>
            </a:r>
          </a:p>
          <a:p>
            <a:pPr lvl="2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pPr>
              <a:buFont typeface="Wingdings" pitchFamily="2" charset="2"/>
              <a:buChar char="ü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Smart antenna and SDR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Different  beam-formers</a:t>
            </a:r>
          </a:p>
          <a:p>
            <a:pPr lvl="2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Delay and sum beam-former</a:t>
            </a:r>
          </a:p>
          <a:p>
            <a:pPr lvl="3">
              <a:buNone/>
            </a:pP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9600" y="2209800"/>
            <a:ext cx="228600" cy="228600"/>
          </a:xfrm>
          <a:prstGeom prst="right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41/44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Null-steering  beam-former</a:t>
            </a:r>
          </a:p>
          <a:p>
            <a:pPr lvl="1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Optimal beam-former          </a:t>
            </a:r>
            <a:endParaRPr lang="en-US" sz="2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Correlation matrix 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required</a:t>
            </a:r>
          </a:p>
          <a:p>
            <a:pPr lvl="1">
              <a:buFont typeface="Wingdings" pitchFamily="2" charset="2"/>
              <a:buChar char="Ø"/>
            </a:pP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not available in practice</a:t>
            </a:r>
          </a:p>
          <a:p>
            <a:pPr lvl="1">
              <a:buNone/>
            </a:pP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Adaptive algorithms</a:t>
            </a:r>
          </a:p>
          <a:p>
            <a:pPr lvl="2">
              <a:buFont typeface="Arial" pitchFamily="34" charset="0"/>
              <a:buChar char="•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LMS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algorithm</a:t>
            </a:r>
          </a:p>
          <a:p>
            <a:pPr lvl="3">
              <a:buFont typeface="Arial" pitchFamily="34" charset="0"/>
              <a:buChar char="•"/>
            </a:pP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Trade off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selecting 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 size</a:t>
            </a:r>
          </a:p>
          <a:p>
            <a:pPr lvl="2">
              <a:buNone/>
            </a:pP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362200" y="3581400"/>
            <a:ext cx="381000" cy="381000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42/44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3716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66"/>
                </a:solidFill>
                <a:latin typeface="Jokerman" pitchFamily="82" charset="0"/>
                <a:cs typeface="Times New Roman" pitchFamily="18" charset="0"/>
              </a:rPr>
              <a:t>QUESTIONS ?</a:t>
            </a:r>
            <a:endParaRPr lang="en-US" sz="8000" b="1" dirty="0">
              <a:solidFill>
                <a:srgbClr val="FF0066"/>
              </a:solidFill>
              <a:latin typeface="Jokerman" pitchFamily="82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43/44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3716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0066"/>
                </a:solidFill>
                <a:latin typeface="Jokerman" pitchFamily="82" charset="0"/>
                <a:cs typeface="Times New Roman" pitchFamily="18" charset="0"/>
              </a:rPr>
              <a:t>THANKS  FOR YOUR ATTENTION</a:t>
            </a:r>
            <a:endParaRPr lang="en-US" sz="4000" b="1" i="1" dirty="0">
              <a:solidFill>
                <a:srgbClr val="FF0066"/>
              </a:solidFill>
              <a:latin typeface="Jokerman" pitchFamily="82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44/44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Smart antenna           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antennas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Array signal processing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Diversity combining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Beam-forming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Increasing the reliability &amp;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system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4242089" y="3241917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419600" y="2057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3222021">
            <a:off x="2494857" y="3910719"/>
            <a:ext cx="180351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8562359">
            <a:off x="6607434" y="3912238"/>
            <a:ext cx="158558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419600" y="5029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5/44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Smart            the ability of the antenna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to adapt itself to different signal environments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through the use of  different algorithms.</a:t>
            </a: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752600" y="1752600"/>
            <a:ext cx="609600" cy="228600"/>
          </a:xfrm>
          <a:prstGeom prst="right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6/44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5330952"/>
          </a:xfrm>
        </p:spPr>
        <p:txBody>
          <a:bodyPr>
            <a:normAutofit/>
          </a:bodyPr>
          <a:lstStyle/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Exp : </a:t>
            </a:r>
            <a:r>
              <a:rPr lang="en-US" sz="2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smart antenna in a nonstationary environment</a:t>
            </a:r>
          </a:p>
          <a:p>
            <a:pPr>
              <a:buNone/>
            </a:pPr>
            <a:r>
              <a:rPr lang="en-US" sz="29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dynamic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Signal processing algorithms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Position of the desired source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Beam-forming algorithms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Forming the beam in the direction of the source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95800" y="3276600"/>
            <a:ext cx="304800" cy="228600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495800" y="4343400"/>
            <a:ext cx="304800" cy="228600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495800" y="5486400"/>
            <a:ext cx="304800" cy="228600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6934200" y="2514600"/>
            <a:ext cx="609600" cy="3810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515100" y="2933700"/>
            <a:ext cx="1447800" cy="6096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867400" y="3429000"/>
            <a:ext cx="2590800" cy="7620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980906" y="4077494"/>
            <a:ext cx="3277394" cy="151606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Beam-forming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Spatial filtering</a:t>
            </a: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Several users can use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the same frequency channel </a:t>
            </a:r>
          </a:p>
          <a:p>
            <a:pPr algn="ctr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at the same time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343400" y="22860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343400" y="3733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Smart antenna was first used about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years ago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in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RADAR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applications.</a:t>
            </a:r>
          </a:p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first issue of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IEEE  TRANSACTIONS  ON  ANTENNAS  AND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PROPAGATION, published in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1964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9/44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A24F-FA38-41B4-AC08-5801795F299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6992</TotalTime>
  <Words>1398</Words>
  <Application>Microsoft Office PowerPoint</Application>
  <PresentationFormat>On-screen Show (4:3)</PresentationFormat>
  <Paragraphs>416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Civic</vt:lpstr>
      <vt:lpstr>Equation</vt:lpstr>
      <vt:lpstr>Slide 1</vt:lpstr>
      <vt:lpstr>BEAM-FORMING </vt:lpstr>
      <vt:lpstr>CONTENT</vt:lpstr>
      <vt:lpstr>INTRODUCTION</vt:lpstr>
      <vt:lpstr>INTRODUCTION…</vt:lpstr>
      <vt:lpstr>INTRODUCTION …</vt:lpstr>
      <vt:lpstr>INTRODUCTION …</vt:lpstr>
      <vt:lpstr>INTRODUCTION…</vt:lpstr>
      <vt:lpstr>INTRODUCTION…</vt:lpstr>
      <vt:lpstr>CONTENT</vt:lpstr>
      <vt:lpstr>SMART ANTENNA  AND SDR</vt:lpstr>
      <vt:lpstr>CONTENT</vt:lpstr>
      <vt:lpstr>SEVERAL BEAM-FORMING METHODS</vt:lpstr>
      <vt:lpstr>SEVERAL BEAM-FORMING METHODS</vt:lpstr>
      <vt:lpstr> Narrow-band beam-former structure</vt:lpstr>
      <vt:lpstr>SEVERAL BEAM-FORMING METHODS …</vt:lpstr>
      <vt:lpstr>SEVERAL BEAM-FORMING METHODS …</vt:lpstr>
      <vt:lpstr>Slide 18</vt:lpstr>
      <vt:lpstr>SEVERAL BEAM-FORMING METHODS …</vt:lpstr>
      <vt:lpstr>SEVERAL BEAM-FORMING METHODS …</vt:lpstr>
      <vt:lpstr>SEVERAL BEAM-FORMING METHODS …</vt:lpstr>
      <vt:lpstr>SEVERAL BEAM-FORMING METHODS …</vt:lpstr>
      <vt:lpstr>Slide 23</vt:lpstr>
      <vt:lpstr>Slide 24</vt:lpstr>
      <vt:lpstr>SEVERAL BEAM-FORMING METHODS …</vt:lpstr>
      <vt:lpstr>CONTENT</vt:lpstr>
      <vt:lpstr>ADAPTIVE BEAM-FORMING ALGORITHMS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ADAPTIVE  BEAM-FORMING  ALGORITHMS …</vt:lpstr>
      <vt:lpstr>CONTENT</vt:lpstr>
      <vt:lpstr>SUMMARY</vt:lpstr>
      <vt:lpstr>SUMMARY</vt:lpstr>
      <vt:lpstr>Slide 43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FORMING</dc:title>
  <dc:creator>ZAHRA</dc:creator>
  <cp:lastModifiedBy> </cp:lastModifiedBy>
  <cp:revision>85</cp:revision>
  <dcterms:created xsi:type="dcterms:W3CDTF">2009-07-18T06:29:54Z</dcterms:created>
  <dcterms:modified xsi:type="dcterms:W3CDTF">2009-08-23T15:30:32Z</dcterms:modified>
</cp:coreProperties>
</file>