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29"/>
  </p:notes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3" r:id="rId16"/>
    <p:sldId id="274" r:id="rId17"/>
    <p:sldId id="275" r:id="rId18"/>
    <p:sldId id="276" r:id="rId19"/>
    <p:sldId id="277" r:id="rId20"/>
    <p:sldId id="278" r:id="rId21"/>
    <p:sldId id="279" r:id="rId22"/>
    <p:sldId id="280" r:id="rId23"/>
    <p:sldId id="281" r:id="rId24"/>
    <p:sldId id="282" r:id="rId25"/>
    <p:sldId id="284" r:id="rId26"/>
    <p:sldId id="283" r:id="rId27"/>
    <p:sldId id="27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7" d="100"/>
          <a:sy n="67" d="100"/>
        </p:scale>
        <p:origin x="-60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59C6D4-CFEF-4121-BE57-E369929BD51F}" type="datetimeFigureOut">
              <a:rPr lang="en-US" smtClean="0"/>
              <a:pPr/>
              <a:t>7/31/2009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3A351EC-9468-4542-ACB9-F2D59142A96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3A351EC-9468-4542-ACB9-F2D59142A960}"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3A351EC-9468-4542-ACB9-F2D59142A960}"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3A351EC-9468-4542-ACB9-F2D59142A960}"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3A351EC-9468-4542-ACB9-F2D59142A960}"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3A351EC-9468-4542-ACB9-F2D59142A960}"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3A351EC-9468-4542-ACB9-F2D59142A960}"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3A351EC-9468-4542-ACB9-F2D59142A960}"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3A351EC-9468-4542-ACB9-F2D59142A960}"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3A351EC-9468-4542-ACB9-F2D59142A960}"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3A351EC-9468-4542-ACB9-F2D59142A960}"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3A351EC-9468-4542-ACB9-F2D59142A960}"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3A351EC-9468-4542-ACB9-F2D59142A960}"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3A351EC-9468-4542-ACB9-F2D59142A960}"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3A351EC-9468-4542-ACB9-F2D59142A960}"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3A351EC-9468-4542-ACB9-F2D59142A960}"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3A351EC-9468-4542-ACB9-F2D59142A960}"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3A351EC-9468-4542-ACB9-F2D59142A960}"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3A351EC-9468-4542-ACB9-F2D59142A960}" type="slidenum">
              <a:rPr lang="en-US" smtClean="0"/>
              <a:pPr/>
              <a:t>27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3A351EC-9468-4542-ACB9-F2D59142A960}"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3A351EC-9468-4542-ACB9-F2D59142A960}"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3A351EC-9468-4542-ACB9-F2D59142A960}"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3A351EC-9468-4542-ACB9-F2D59142A960}"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3A351EC-9468-4542-ACB9-F2D59142A960}"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3A351EC-9468-4542-ACB9-F2D59142A960}"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3A351EC-9468-4542-ACB9-F2D59142A960}"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5E5E204-27B1-42A7-B754-90ECCB2912D5}" type="datetime1">
              <a:rPr lang="en-US" smtClean="0"/>
              <a:pPr/>
              <a:t>7/31/2009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18458392-B908-4EB7-9645-A3165E6A5C53}" type="slidenum">
              <a:rPr lang="en-US" smtClean="0"/>
              <a:pPr/>
              <a:t>‹#›</a:t>
            </a:fld>
            <a:r>
              <a:rPr lang="en-US" dirty="0" smtClean="0"/>
              <a:t>/26</a:t>
            </a:r>
            <a:endParaRPr lang="en-US" dirty="0"/>
          </a:p>
        </p:txBody>
      </p:sp>
    </p:spTree>
  </p:cSld>
  <p:clrMapOvr>
    <a:overrideClrMapping bg1="dk1" tx1="lt1" bg2="dk2" tx2="lt2" accent1="accent1" accent2="accent2" accent3="accent3" accent4="accent4" accent5="accent5" accent6="accent6" hlink="hlink" folHlink="folHlink"/>
  </p:clrMapOvr>
  <p:transition>
    <p:cut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310E433-CAD1-4E4D-A091-B452E4E1FD5A}" type="datetime1">
              <a:rPr lang="en-US" smtClean="0"/>
              <a:pPr/>
              <a:t>7/31/2009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458392-B908-4EB7-9645-A3165E6A5C53}" type="slidenum">
              <a:rPr lang="en-US" smtClean="0"/>
              <a:pPr/>
              <a:t>‹#›</a:t>
            </a:fld>
            <a:endParaRPr lang="en-US"/>
          </a:p>
        </p:txBody>
      </p:sp>
    </p:spTree>
  </p:cSld>
  <p:clrMapOvr>
    <a:masterClrMapping/>
  </p:clrMapOvr>
  <p:transition>
    <p:cut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5DB890-2BC8-4B57-9E4E-BBE6B0AF4982}" type="datetime1">
              <a:rPr lang="en-US" smtClean="0"/>
              <a:pPr/>
              <a:t>7/31/2009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458392-B908-4EB7-9645-A3165E6A5C53}" type="slidenum">
              <a:rPr lang="en-US" smtClean="0"/>
              <a:pPr/>
              <a:t>‹#›</a:t>
            </a:fld>
            <a:endParaRPr lang="en-US"/>
          </a:p>
        </p:txBody>
      </p:sp>
    </p:spTree>
  </p:cSld>
  <p:clrMapOvr>
    <a:masterClrMapping/>
  </p:clrMapOvr>
  <p:transition>
    <p:cut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3D8DAA9-FE8F-46E7-80EA-07E68F03D23E}" type="datetime1">
              <a:rPr lang="en-US" smtClean="0"/>
              <a:pPr/>
              <a:t>7/31/2009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458392-B908-4EB7-9645-A3165E6A5C53}" type="slidenum">
              <a:rPr lang="en-US" smtClean="0"/>
              <a:pPr/>
              <a:t>‹#›</a:t>
            </a:fld>
            <a:r>
              <a:rPr lang="en-US" dirty="0" smtClean="0"/>
              <a:t>/26</a:t>
            </a:r>
            <a:endParaRPr lang="en-US" dirty="0"/>
          </a:p>
        </p:txBody>
      </p:sp>
    </p:spTree>
  </p:cSld>
  <p:clrMapOvr>
    <a:masterClrMapping/>
  </p:clrMapOvr>
  <p:transition>
    <p:cut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73B9CEF-C075-4139-9AC3-4D22959C9B75}" type="datetime1">
              <a:rPr lang="en-US" smtClean="0"/>
              <a:pPr/>
              <a:t>7/31/2009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458392-B908-4EB7-9645-A3165E6A5C5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cut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C873B63-B43F-4FCC-9A1E-1E3A9C0D92B5}" type="datetime1">
              <a:rPr lang="en-US" smtClean="0"/>
              <a:pPr/>
              <a:t>7/31/2009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458392-B908-4EB7-9645-A3165E6A5C53}" type="slidenum">
              <a:rPr lang="en-US" smtClean="0"/>
              <a:pPr/>
              <a:t>‹#›</a:t>
            </a:fld>
            <a:endParaRPr lang="en-US"/>
          </a:p>
        </p:txBody>
      </p:sp>
    </p:spTree>
  </p:cSld>
  <p:clrMapOvr>
    <a:masterClrMapping/>
  </p:clrMapOvr>
  <p:transition>
    <p:cut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FC52151-E98B-4E20-8E54-78D7D4ABEC75}" type="datetime1">
              <a:rPr lang="en-US" smtClean="0"/>
              <a:pPr/>
              <a:t>7/31/2009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458392-B908-4EB7-9645-A3165E6A5C53}" type="slidenum">
              <a:rPr lang="en-US" smtClean="0"/>
              <a:pPr/>
              <a:t>‹#›</a:t>
            </a:fld>
            <a:endParaRPr lang="en-US"/>
          </a:p>
        </p:txBody>
      </p:sp>
    </p:spTree>
  </p:cSld>
  <p:clrMapOvr>
    <a:masterClrMapping/>
  </p:clrMapOvr>
  <p:transition>
    <p:cut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ACDFCC0-AB6E-4EC1-A144-019BDF40954F}" type="datetime1">
              <a:rPr lang="en-US" smtClean="0"/>
              <a:pPr/>
              <a:t>7/31/2009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458392-B908-4EB7-9645-A3165E6A5C53}" type="slidenum">
              <a:rPr lang="en-US" smtClean="0"/>
              <a:pPr/>
              <a:t>‹#›</a:t>
            </a:fld>
            <a:endParaRPr lang="en-US"/>
          </a:p>
        </p:txBody>
      </p:sp>
    </p:spTree>
  </p:cSld>
  <p:clrMapOvr>
    <a:masterClrMapping/>
  </p:clrMapOvr>
  <p:transition>
    <p:cut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05E622-05DC-4CA8-9E46-65C579394A21}" type="datetime1">
              <a:rPr lang="en-US" smtClean="0"/>
              <a:pPr/>
              <a:t>7/31/2009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458392-B908-4EB7-9645-A3165E6A5C53}" type="slidenum">
              <a:rPr lang="en-US" smtClean="0"/>
              <a:pPr/>
              <a:t>‹#›</a:t>
            </a:fld>
            <a:endParaRPr lang="en-US"/>
          </a:p>
        </p:txBody>
      </p:sp>
    </p:spTree>
  </p:cSld>
  <p:clrMapOvr>
    <a:masterClrMapping/>
  </p:clrMapOvr>
  <p:transition>
    <p:cut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0CE89B0-4A3F-4433-AE10-E59FCCBC303C}" type="datetime1">
              <a:rPr lang="en-US" smtClean="0"/>
              <a:pPr/>
              <a:t>7/31/2009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458392-B908-4EB7-9645-A3165E6A5C53}" type="slidenum">
              <a:rPr lang="en-US" smtClean="0"/>
              <a:pPr/>
              <a:t>‹#›</a:t>
            </a:fld>
            <a:endParaRPr lang="en-US"/>
          </a:p>
        </p:txBody>
      </p:sp>
    </p:spTree>
  </p:cSld>
  <p:clrMapOvr>
    <a:masterClrMapping/>
  </p:clrMapOvr>
  <p:transition>
    <p:cut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5C8B2A8-BE3A-4703-9F20-6A1AE62098C3}" type="datetime1">
              <a:rPr lang="en-US" smtClean="0"/>
              <a:pPr/>
              <a:t>7/31/2009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18458392-B908-4EB7-9645-A3165E6A5C53}"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cut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99844DA-EE3B-4F18-B3B9-B712F2ACA20B}" type="datetime1">
              <a:rPr lang="en-US" smtClean="0"/>
              <a:pPr/>
              <a:t>7/31/2009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8458392-B908-4EB7-9645-A3165E6A5C53}"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cut thruBlk="1"/>
  </p:transition>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sz="4400" dirty="0">
                <a:latin typeface="+mn-lt"/>
                <a:cs typeface="Arial" pitchFamily="34" charset="0"/>
              </a:rPr>
              <a:t>Spectrum Sensing Algorithms for</a:t>
            </a:r>
            <a:br>
              <a:rPr lang="en-US" sz="4400" dirty="0">
                <a:latin typeface="+mn-lt"/>
                <a:cs typeface="Arial" pitchFamily="34" charset="0"/>
              </a:rPr>
            </a:br>
            <a:r>
              <a:rPr lang="en-US" sz="4400" dirty="0">
                <a:latin typeface="+mn-lt"/>
                <a:cs typeface="Arial" pitchFamily="34" charset="0"/>
              </a:rPr>
              <a:t>Cognitive Radio Applications</a:t>
            </a:r>
          </a:p>
        </p:txBody>
      </p:sp>
      <p:sp>
        <p:nvSpPr>
          <p:cNvPr id="3" name="Subtitle 2"/>
          <p:cNvSpPr>
            <a:spLocks noGrp="1"/>
          </p:cNvSpPr>
          <p:nvPr>
            <p:ph type="subTitle" idx="1"/>
          </p:nvPr>
        </p:nvSpPr>
        <p:spPr>
          <a:xfrm>
            <a:off x="533400" y="3810000"/>
            <a:ext cx="7854696" cy="1752600"/>
          </a:xfrm>
        </p:spPr>
        <p:txBody>
          <a:bodyPr/>
          <a:lstStyle/>
          <a:p>
            <a:pPr algn="ctr"/>
            <a:r>
              <a:rPr lang="en-US" dirty="0" smtClean="0">
                <a:cs typeface="Arial" pitchFamily="34" charset="0"/>
              </a:rPr>
              <a:t>Presented By :</a:t>
            </a:r>
          </a:p>
          <a:p>
            <a:pPr algn="ctr"/>
            <a:r>
              <a:rPr lang="en-US" dirty="0" smtClean="0">
                <a:cs typeface="Arial" pitchFamily="34" charset="0"/>
              </a:rPr>
              <a:t>Reza Khodabandeh Samani</a:t>
            </a:r>
            <a:endParaRPr lang="en-US" dirty="0">
              <a:cs typeface="Arial" pitchFamily="34" charset="0"/>
            </a:endParaRPr>
          </a:p>
        </p:txBody>
      </p:sp>
    </p:spTree>
  </p:cSld>
  <p:clrMapOvr>
    <a:masterClrMapping/>
  </p:clrMapOvr>
  <p:transition>
    <p:cut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mn-lt"/>
              </a:rPr>
              <a:t>Challenges</a:t>
            </a:r>
            <a:endParaRPr lang="en-US" sz="4000" dirty="0">
              <a:latin typeface="+mn-lt"/>
            </a:endParaRPr>
          </a:p>
        </p:txBody>
      </p:sp>
      <p:sp>
        <p:nvSpPr>
          <p:cNvPr id="3" name="Content Placeholder 2"/>
          <p:cNvSpPr>
            <a:spLocks noGrp="1"/>
          </p:cNvSpPr>
          <p:nvPr>
            <p:ph idx="1"/>
          </p:nvPr>
        </p:nvSpPr>
        <p:spPr/>
        <p:txBody>
          <a:bodyPr/>
          <a:lstStyle/>
          <a:p>
            <a:r>
              <a:rPr lang="en-US" i="1" dirty="0" smtClean="0">
                <a:cs typeface="Arial" pitchFamily="34" charset="0"/>
              </a:rPr>
              <a:t>Hardware Requirements</a:t>
            </a:r>
          </a:p>
          <a:p>
            <a:r>
              <a:rPr lang="en-US" i="1" dirty="0" smtClean="0"/>
              <a:t>Hidden Primary User Problem</a:t>
            </a:r>
          </a:p>
          <a:p>
            <a:r>
              <a:rPr lang="en-US" i="1" dirty="0" smtClean="0"/>
              <a:t>Detecting Spread Spectrum Primary Users</a:t>
            </a:r>
          </a:p>
          <a:p>
            <a:r>
              <a:rPr lang="en-US" i="1" dirty="0" smtClean="0"/>
              <a:t>Sensing Duration and Frequency</a:t>
            </a:r>
          </a:p>
          <a:p>
            <a:r>
              <a:rPr lang="en-US" i="1" dirty="0" smtClean="0"/>
              <a:t>Decision Fusion in Cooperative Sensing</a:t>
            </a:r>
          </a:p>
          <a:p>
            <a:r>
              <a:rPr lang="en-US" i="1" dirty="0" smtClean="0"/>
              <a:t>Security</a:t>
            </a:r>
            <a:endParaRPr lang="en-US" dirty="0">
              <a:latin typeface="Arial" pitchFamily="34" charset="0"/>
              <a:cs typeface="Arial" pitchFamily="34" charset="0"/>
            </a:endParaRPr>
          </a:p>
        </p:txBody>
      </p:sp>
      <p:sp>
        <p:nvSpPr>
          <p:cNvPr id="6" name="Slide Number Placeholder 5"/>
          <p:cNvSpPr>
            <a:spLocks noGrp="1"/>
          </p:cNvSpPr>
          <p:nvPr>
            <p:ph type="sldNum" sz="quarter" idx="12"/>
          </p:nvPr>
        </p:nvSpPr>
        <p:spPr/>
        <p:txBody>
          <a:bodyPr/>
          <a:lstStyle/>
          <a:p>
            <a:fld id="{18458392-B908-4EB7-9645-A3165E6A5C53}" type="slidenum">
              <a:rPr lang="en-US" smtClean="0"/>
              <a:pPr/>
              <a:t>10</a:t>
            </a:fld>
            <a:r>
              <a:rPr lang="en-US" smtClean="0"/>
              <a:t>/26</a:t>
            </a:r>
            <a:endParaRPr lang="en-US" dirty="0"/>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143000"/>
          </a:xfrm>
        </p:spPr>
        <p:txBody>
          <a:bodyPr>
            <a:normAutofit fontScale="90000"/>
          </a:bodyPr>
          <a:lstStyle/>
          <a:p>
            <a:r>
              <a:rPr lang="en-US" sz="3100" dirty="0" smtClean="0">
                <a:latin typeface="+mn-lt"/>
                <a:cs typeface="Arial" pitchFamily="34" charset="0"/>
              </a:rPr>
              <a:t>Spectrum Sensing Methods For Cognitive Radio</a:t>
            </a:r>
            <a:r>
              <a:rPr lang="en-US" dirty="0" smtClean="0">
                <a:latin typeface="Arial" pitchFamily="34" charset="0"/>
                <a:cs typeface="Arial" pitchFamily="34" charset="0"/>
              </a:rPr>
              <a:t/>
            </a:r>
            <a:br>
              <a:rPr lang="en-US" dirty="0" smtClean="0">
                <a:latin typeface="Arial" pitchFamily="34" charset="0"/>
                <a:cs typeface="Arial" pitchFamily="34" charset="0"/>
              </a:rPr>
            </a:br>
            <a:endParaRPr lang="en-US" dirty="0"/>
          </a:p>
        </p:txBody>
      </p:sp>
      <p:sp>
        <p:nvSpPr>
          <p:cNvPr id="3" name="Content Placeholder 2"/>
          <p:cNvSpPr>
            <a:spLocks noGrp="1"/>
          </p:cNvSpPr>
          <p:nvPr>
            <p:ph idx="1"/>
          </p:nvPr>
        </p:nvSpPr>
        <p:spPr/>
        <p:txBody>
          <a:bodyPr/>
          <a:lstStyle/>
          <a:p>
            <a:r>
              <a:rPr lang="en-US" i="1" dirty="0" smtClean="0"/>
              <a:t>Energy Detector Based Sensing</a:t>
            </a:r>
          </a:p>
          <a:p>
            <a:r>
              <a:rPr lang="en-US" i="1" dirty="0" smtClean="0"/>
              <a:t>Waveform-Based Sensing</a:t>
            </a:r>
          </a:p>
          <a:p>
            <a:r>
              <a:rPr lang="en-US" i="1" dirty="0" smtClean="0"/>
              <a:t>Cyclostationarity-Based Sensing</a:t>
            </a:r>
          </a:p>
          <a:p>
            <a:r>
              <a:rPr lang="en-US" i="1" dirty="0" smtClean="0"/>
              <a:t>Radio Identification Based Sensing</a:t>
            </a:r>
          </a:p>
          <a:p>
            <a:r>
              <a:rPr lang="en-US" i="1" dirty="0" smtClean="0"/>
              <a:t>Matched-Filtering</a:t>
            </a:r>
          </a:p>
          <a:p>
            <a:endParaRPr lang="en-US" dirty="0"/>
          </a:p>
        </p:txBody>
      </p:sp>
      <p:sp>
        <p:nvSpPr>
          <p:cNvPr id="6" name="Slide Number Placeholder 5"/>
          <p:cNvSpPr>
            <a:spLocks noGrp="1"/>
          </p:cNvSpPr>
          <p:nvPr>
            <p:ph type="sldNum" sz="quarter" idx="12"/>
          </p:nvPr>
        </p:nvSpPr>
        <p:spPr/>
        <p:txBody>
          <a:bodyPr/>
          <a:lstStyle/>
          <a:p>
            <a:fld id="{18458392-B908-4EB7-9645-A3165E6A5C53}" type="slidenum">
              <a:rPr lang="en-US" smtClean="0"/>
              <a:pPr/>
              <a:t>11</a:t>
            </a:fld>
            <a:r>
              <a:rPr lang="en-US" smtClean="0"/>
              <a:t>/26</a:t>
            </a:r>
            <a:endParaRPr lang="en-US" dirty="0"/>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i="1" dirty="0" smtClean="0">
                <a:latin typeface="+mn-lt"/>
              </a:rPr>
              <a:t>Comparison of Various Sensing Methods</a:t>
            </a:r>
            <a:endParaRPr lang="en-US" sz="3600" dirty="0">
              <a:latin typeface="+mn-lt"/>
            </a:endParaRPr>
          </a:p>
        </p:txBody>
      </p:sp>
      <p:pic>
        <p:nvPicPr>
          <p:cNvPr id="8194" name="Picture 2"/>
          <p:cNvPicPr>
            <a:picLocks noGrp="1" noChangeAspect="1" noChangeArrowheads="1"/>
          </p:cNvPicPr>
          <p:nvPr>
            <p:ph idx="1"/>
          </p:nvPr>
        </p:nvPicPr>
        <p:blipFill>
          <a:blip r:embed="rId3"/>
          <a:srcRect/>
          <a:stretch>
            <a:fillRect/>
          </a:stretch>
        </p:blipFill>
        <p:spPr bwMode="auto">
          <a:xfrm>
            <a:off x="2590800" y="2829719"/>
            <a:ext cx="3962400" cy="2600325"/>
          </a:xfrm>
          <a:prstGeom prst="rect">
            <a:avLst/>
          </a:prstGeom>
          <a:noFill/>
          <a:ln w="9525">
            <a:noFill/>
            <a:miter lim="800000"/>
            <a:headEnd/>
            <a:tailEnd/>
          </a:ln>
          <a:effectLst/>
        </p:spPr>
      </p:pic>
      <p:sp>
        <p:nvSpPr>
          <p:cNvPr id="6" name="Slide Number Placeholder 5"/>
          <p:cNvSpPr>
            <a:spLocks noGrp="1"/>
          </p:cNvSpPr>
          <p:nvPr>
            <p:ph type="sldNum" sz="quarter" idx="12"/>
          </p:nvPr>
        </p:nvSpPr>
        <p:spPr/>
        <p:txBody>
          <a:bodyPr/>
          <a:lstStyle/>
          <a:p>
            <a:fld id="{18458392-B908-4EB7-9645-A3165E6A5C53}" type="slidenum">
              <a:rPr lang="en-US" smtClean="0"/>
              <a:pPr/>
              <a:t>12</a:t>
            </a:fld>
            <a:r>
              <a:rPr lang="en-US" smtClean="0"/>
              <a:t>/26</a:t>
            </a:r>
            <a:endParaRPr lang="en-US" dirty="0"/>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fade">
                                      <p:cBhvr>
                                        <p:cTn id="7" dur="2000"/>
                                        <p:tgtEl>
                                          <p:spTgt spid="81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u="sng" dirty="0" smtClean="0"/>
              <a:t>Waveform-based</a:t>
            </a:r>
            <a:r>
              <a:rPr lang="en-US" dirty="0" smtClean="0"/>
              <a:t> sensing is more robust than </a:t>
            </a:r>
            <a:r>
              <a:rPr lang="en-US" u="sng" dirty="0" smtClean="0"/>
              <a:t>energy detector</a:t>
            </a:r>
            <a:r>
              <a:rPr lang="en-US" dirty="0" smtClean="0"/>
              <a:t> and </a:t>
            </a:r>
            <a:r>
              <a:rPr lang="en-US" u="sng" dirty="0" smtClean="0"/>
              <a:t>cyclostationarity based </a:t>
            </a:r>
            <a:r>
              <a:rPr lang="en-US" dirty="0" smtClean="0"/>
              <a:t>methods because of the </a:t>
            </a:r>
            <a:r>
              <a:rPr lang="en-US" dirty="0" smtClean="0">
                <a:solidFill>
                  <a:srgbClr val="C00000"/>
                </a:solidFill>
              </a:rPr>
              <a:t>coherent processing </a:t>
            </a:r>
            <a:r>
              <a:rPr lang="en-US" dirty="0" smtClean="0"/>
              <a:t>that comes from using deterministic signal component.</a:t>
            </a:r>
          </a:p>
          <a:p>
            <a:r>
              <a:rPr lang="en-US" u="sng" dirty="0" err="1" smtClean="0"/>
              <a:t>cyclostationary</a:t>
            </a:r>
            <a:r>
              <a:rPr lang="en-US" u="sng" dirty="0" smtClean="0"/>
              <a:t>-based</a:t>
            </a:r>
            <a:r>
              <a:rPr lang="en-US" dirty="0" smtClean="0"/>
              <a:t> methods perform worse than </a:t>
            </a:r>
            <a:r>
              <a:rPr lang="en-US" u="sng" dirty="0" smtClean="0"/>
              <a:t>energy detector based </a:t>
            </a:r>
            <a:r>
              <a:rPr lang="en-US" dirty="0" smtClean="0"/>
              <a:t>sensing methods when the </a:t>
            </a:r>
            <a:r>
              <a:rPr lang="en-US" dirty="0" smtClean="0">
                <a:solidFill>
                  <a:srgbClr val="C00000"/>
                </a:solidFill>
              </a:rPr>
              <a:t>noise is stationary</a:t>
            </a:r>
            <a:r>
              <a:rPr lang="en-US" dirty="0" smtClean="0"/>
              <a:t>.</a:t>
            </a:r>
          </a:p>
          <a:p>
            <a:endParaRPr lang="en-US" dirty="0" smtClean="0"/>
          </a:p>
          <a:p>
            <a:endParaRPr lang="en-US" dirty="0" smtClean="0"/>
          </a:p>
          <a:p>
            <a:endParaRPr lang="en-US" dirty="0" smtClean="0"/>
          </a:p>
          <a:p>
            <a:endParaRPr lang="en-US" dirty="0"/>
          </a:p>
        </p:txBody>
      </p:sp>
      <p:sp>
        <p:nvSpPr>
          <p:cNvPr id="6" name="Slide Number Placeholder 5"/>
          <p:cNvSpPr>
            <a:spLocks noGrp="1"/>
          </p:cNvSpPr>
          <p:nvPr>
            <p:ph type="sldNum" sz="quarter" idx="12"/>
          </p:nvPr>
        </p:nvSpPr>
        <p:spPr/>
        <p:txBody>
          <a:bodyPr/>
          <a:lstStyle/>
          <a:p>
            <a:fld id="{18458392-B908-4EB7-9645-A3165E6A5C53}" type="slidenum">
              <a:rPr lang="en-US" smtClean="0"/>
              <a:pPr/>
              <a:t>13</a:t>
            </a:fld>
            <a:r>
              <a:rPr lang="en-US" smtClean="0"/>
              <a:t>/26</a:t>
            </a:r>
            <a:endParaRPr lang="en-US" dirty="0"/>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While selecting a sensing method, some tradeoffs should be considered. The characteristics of primary users are the main factor in selecting a method. </a:t>
            </a:r>
            <a:r>
              <a:rPr lang="en-US" dirty="0" err="1" smtClean="0"/>
              <a:t>Cyclostationary</a:t>
            </a:r>
            <a:r>
              <a:rPr lang="en-US" dirty="0" smtClean="0"/>
              <a:t> features contained in the </a:t>
            </a:r>
            <a:r>
              <a:rPr lang="en-US" u="sng" dirty="0" smtClean="0"/>
              <a:t>waveform</a:t>
            </a:r>
            <a:r>
              <a:rPr lang="en-US" dirty="0" smtClean="0"/>
              <a:t>, </a:t>
            </a:r>
            <a:r>
              <a:rPr lang="en-US" u="sng" dirty="0" smtClean="0"/>
              <a:t>existence of regularly transmitted pilots</a:t>
            </a:r>
            <a:r>
              <a:rPr lang="en-US" dirty="0" smtClean="0"/>
              <a:t>, and </a:t>
            </a:r>
            <a:r>
              <a:rPr lang="en-US" u="sng" dirty="0" smtClean="0"/>
              <a:t>timing/frequency characteristics </a:t>
            </a:r>
            <a:r>
              <a:rPr lang="en-US" dirty="0" smtClean="0"/>
              <a:t>are all important.</a:t>
            </a:r>
          </a:p>
          <a:p>
            <a:r>
              <a:rPr lang="en-US" dirty="0" smtClean="0"/>
              <a:t>Other factors include required </a:t>
            </a:r>
            <a:r>
              <a:rPr lang="en-US" u="sng" dirty="0" smtClean="0"/>
              <a:t>accuracy</a:t>
            </a:r>
            <a:r>
              <a:rPr lang="en-US" dirty="0" smtClean="0"/>
              <a:t>, </a:t>
            </a:r>
            <a:r>
              <a:rPr lang="en-US" u="sng" dirty="0" smtClean="0"/>
              <a:t>sensing duration requirements</a:t>
            </a:r>
            <a:r>
              <a:rPr lang="en-US" dirty="0" smtClean="0"/>
              <a:t>, </a:t>
            </a:r>
            <a:r>
              <a:rPr lang="en-US" u="sng" dirty="0" smtClean="0"/>
              <a:t>computational complexity</a:t>
            </a:r>
            <a:r>
              <a:rPr lang="en-US" dirty="0" smtClean="0"/>
              <a:t>, and </a:t>
            </a:r>
            <a:r>
              <a:rPr lang="en-US" u="sng" dirty="0" smtClean="0"/>
              <a:t>network requirements.</a:t>
            </a:r>
            <a:endParaRPr lang="en-US" u="sng" dirty="0"/>
          </a:p>
        </p:txBody>
      </p:sp>
      <p:sp>
        <p:nvSpPr>
          <p:cNvPr id="6" name="Slide Number Placeholder 5"/>
          <p:cNvSpPr>
            <a:spLocks noGrp="1"/>
          </p:cNvSpPr>
          <p:nvPr>
            <p:ph type="sldNum" sz="quarter" idx="12"/>
          </p:nvPr>
        </p:nvSpPr>
        <p:spPr/>
        <p:txBody>
          <a:bodyPr/>
          <a:lstStyle/>
          <a:p>
            <a:fld id="{18458392-B908-4EB7-9645-A3165E6A5C53}" type="slidenum">
              <a:rPr lang="en-US" smtClean="0"/>
              <a:pPr/>
              <a:t>14</a:t>
            </a:fld>
            <a:r>
              <a:rPr lang="en-US" smtClean="0"/>
              <a:t>/26</a:t>
            </a:r>
            <a:endParaRPr lang="en-US" dirty="0"/>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i="1" dirty="0" smtClean="0">
                <a:latin typeface="+mn-lt"/>
              </a:rPr>
              <a:t>Other Sensing Methods</a:t>
            </a:r>
            <a:endParaRPr lang="en-US" sz="4000" dirty="0">
              <a:latin typeface="+mn-lt"/>
            </a:endParaRPr>
          </a:p>
        </p:txBody>
      </p:sp>
      <p:sp>
        <p:nvSpPr>
          <p:cNvPr id="3" name="Content Placeholder 2"/>
          <p:cNvSpPr>
            <a:spLocks noGrp="1"/>
          </p:cNvSpPr>
          <p:nvPr>
            <p:ph idx="1"/>
          </p:nvPr>
        </p:nvSpPr>
        <p:spPr/>
        <p:txBody>
          <a:bodyPr/>
          <a:lstStyle/>
          <a:p>
            <a:r>
              <a:rPr lang="en-US" i="1" dirty="0" smtClean="0"/>
              <a:t>Centralized Sensing</a:t>
            </a:r>
          </a:p>
          <a:p>
            <a:r>
              <a:rPr lang="en-US" i="1" dirty="0" smtClean="0"/>
              <a:t>Distributed Sensing</a:t>
            </a:r>
          </a:p>
          <a:p>
            <a:r>
              <a:rPr lang="en-US" i="1" dirty="0" smtClean="0"/>
              <a:t>External Sensing</a:t>
            </a:r>
          </a:p>
          <a:p>
            <a:endParaRPr lang="en-US" dirty="0"/>
          </a:p>
        </p:txBody>
      </p:sp>
      <p:sp>
        <p:nvSpPr>
          <p:cNvPr id="6" name="Slide Number Placeholder 5"/>
          <p:cNvSpPr>
            <a:spLocks noGrp="1"/>
          </p:cNvSpPr>
          <p:nvPr>
            <p:ph type="sldNum" sz="quarter" idx="12"/>
          </p:nvPr>
        </p:nvSpPr>
        <p:spPr/>
        <p:txBody>
          <a:bodyPr/>
          <a:lstStyle/>
          <a:p>
            <a:fld id="{18458392-B908-4EB7-9645-A3165E6A5C53}" type="slidenum">
              <a:rPr lang="en-US" smtClean="0"/>
              <a:pPr/>
              <a:t>15</a:t>
            </a:fld>
            <a:r>
              <a:rPr lang="en-US" smtClean="0"/>
              <a:t>/26</a:t>
            </a:r>
            <a:endParaRPr lang="en-US" dirty="0"/>
          </a:p>
        </p:txBody>
      </p:sp>
    </p:spTree>
  </p:cSld>
  <p:clrMapOvr>
    <a:masterClrMapping/>
  </p:clrMapOvr>
  <p:transition>
    <p:cut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90600"/>
            <a:ext cx="8229600" cy="1143000"/>
          </a:xfrm>
        </p:spPr>
        <p:txBody>
          <a:bodyPr>
            <a:noAutofit/>
          </a:bodyPr>
          <a:lstStyle/>
          <a:p>
            <a:r>
              <a:rPr lang="en-US" sz="2800" dirty="0" smtClean="0">
                <a:latin typeface="+mn-lt"/>
                <a:cs typeface="Arial" pitchFamily="34" charset="0"/>
              </a:rPr>
              <a:t>Spectrum Sensing In Current Wireless Standards</a:t>
            </a:r>
            <a:r>
              <a:rPr lang="en-US" sz="2800" dirty="0" smtClean="0">
                <a:latin typeface="Arial" pitchFamily="34" charset="0"/>
                <a:cs typeface="Arial" pitchFamily="34" charset="0"/>
              </a:rPr>
              <a:t/>
            </a:r>
            <a:br>
              <a:rPr lang="en-US" sz="2800" dirty="0" smtClean="0">
                <a:latin typeface="Arial" pitchFamily="34" charset="0"/>
                <a:cs typeface="Arial" pitchFamily="34" charset="0"/>
              </a:rPr>
            </a:br>
            <a:endParaRPr lang="en-US" sz="2800" dirty="0"/>
          </a:p>
        </p:txBody>
      </p:sp>
      <p:sp>
        <p:nvSpPr>
          <p:cNvPr id="3" name="Content Placeholder 2"/>
          <p:cNvSpPr>
            <a:spLocks noGrp="1"/>
          </p:cNvSpPr>
          <p:nvPr>
            <p:ph idx="1"/>
          </p:nvPr>
        </p:nvSpPr>
        <p:spPr>
          <a:xfrm>
            <a:off x="457200" y="2057400"/>
            <a:ext cx="8229600" cy="4389120"/>
          </a:xfrm>
        </p:spPr>
        <p:txBody>
          <a:bodyPr/>
          <a:lstStyle/>
          <a:p>
            <a:r>
              <a:rPr lang="en-US" i="1" dirty="0" smtClean="0"/>
              <a:t>IEEE  </a:t>
            </a:r>
            <a:r>
              <a:rPr lang="en-US" i="1" dirty="0" smtClean="0">
                <a:latin typeface="Arial" pitchFamily="34" charset="0"/>
                <a:cs typeface="Arial" pitchFamily="34" charset="0"/>
              </a:rPr>
              <a:t>802.11k</a:t>
            </a:r>
          </a:p>
          <a:p>
            <a:r>
              <a:rPr lang="en-US" sz="2000" dirty="0" smtClean="0"/>
              <a:t>A proposed extension to IEEE </a:t>
            </a:r>
            <a:r>
              <a:rPr lang="en-US" sz="2000" dirty="0" smtClean="0">
                <a:latin typeface="Arial" pitchFamily="34" charset="0"/>
                <a:cs typeface="Arial" pitchFamily="34" charset="0"/>
              </a:rPr>
              <a:t>802.11</a:t>
            </a:r>
            <a:r>
              <a:rPr lang="en-US" sz="2000" dirty="0" smtClean="0"/>
              <a:t> specification is IEEE </a:t>
            </a:r>
            <a:r>
              <a:rPr lang="en-US" sz="2000" dirty="0" smtClean="0">
                <a:latin typeface="Arial" pitchFamily="34" charset="0"/>
                <a:cs typeface="Arial" pitchFamily="34" charset="0"/>
              </a:rPr>
              <a:t>802.11</a:t>
            </a:r>
            <a:r>
              <a:rPr lang="en-US" sz="2000" dirty="0" smtClean="0"/>
              <a:t>k which defines several types of measurements. It also creates and updates a radio neighborhood map and report. Some of the measurements include </a:t>
            </a:r>
            <a:r>
              <a:rPr lang="en-US" sz="2000" u="sng" dirty="0" smtClean="0"/>
              <a:t>channel load report</a:t>
            </a:r>
            <a:r>
              <a:rPr lang="en-US" sz="2000" dirty="0" smtClean="0"/>
              <a:t>, </a:t>
            </a:r>
            <a:r>
              <a:rPr lang="en-US" sz="2000" u="sng" dirty="0" smtClean="0"/>
              <a:t>noise histogram report </a:t>
            </a:r>
            <a:r>
              <a:rPr lang="en-US" sz="2000" dirty="0" smtClean="0"/>
              <a:t>and </a:t>
            </a:r>
            <a:r>
              <a:rPr lang="en-US" sz="2000" u="sng" dirty="0" smtClean="0"/>
              <a:t>station statistic report</a:t>
            </a:r>
            <a:r>
              <a:rPr lang="en-US" sz="2000" dirty="0" smtClean="0"/>
              <a:t>.</a:t>
            </a:r>
          </a:p>
          <a:p>
            <a:endParaRPr lang="en-US" i="1" dirty="0" smtClean="0">
              <a:latin typeface="Arial" pitchFamily="34" charset="0"/>
              <a:cs typeface="Arial" pitchFamily="34" charset="0"/>
            </a:endParaRPr>
          </a:p>
          <a:p>
            <a:r>
              <a:rPr lang="en-US" sz="2000" dirty="0" smtClean="0"/>
              <a:t>The noise histogram report provides methods </a:t>
            </a:r>
            <a:r>
              <a:rPr lang="en-US" sz="2000" u="sng" dirty="0" smtClean="0"/>
              <a:t>to measure interference levels</a:t>
            </a:r>
            <a:r>
              <a:rPr lang="en-US" sz="2000" dirty="0" smtClean="0"/>
              <a:t> that display all </a:t>
            </a:r>
            <a:r>
              <a:rPr lang="en-US" sz="2000" u="sng" dirty="0" smtClean="0"/>
              <a:t>non-</a:t>
            </a:r>
            <a:r>
              <a:rPr lang="en-US" sz="2000" u="sng" dirty="0" smtClean="0">
                <a:latin typeface="Arial" pitchFamily="34" charset="0"/>
                <a:cs typeface="Arial" pitchFamily="34" charset="0"/>
              </a:rPr>
              <a:t>802.11</a:t>
            </a:r>
            <a:r>
              <a:rPr lang="en-US" sz="2000" u="sng" dirty="0" smtClean="0"/>
              <a:t> energy </a:t>
            </a:r>
            <a:r>
              <a:rPr lang="en-US" sz="2000" dirty="0" smtClean="0"/>
              <a:t>on channel as received by the subscriber unit.</a:t>
            </a:r>
          </a:p>
          <a:p>
            <a:endParaRPr lang="en-US" i="1" dirty="0" smtClean="0">
              <a:latin typeface="Arial" pitchFamily="34" charset="0"/>
              <a:cs typeface="Arial" pitchFamily="34" charset="0"/>
            </a:endParaRPr>
          </a:p>
        </p:txBody>
      </p:sp>
      <p:sp>
        <p:nvSpPr>
          <p:cNvPr id="6" name="Slide Number Placeholder 5"/>
          <p:cNvSpPr>
            <a:spLocks noGrp="1"/>
          </p:cNvSpPr>
          <p:nvPr>
            <p:ph type="sldNum" sz="quarter" idx="12"/>
          </p:nvPr>
        </p:nvSpPr>
        <p:spPr/>
        <p:txBody>
          <a:bodyPr/>
          <a:lstStyle/>
          <a:p>
            <a:fld id="{18458392-B908-4EB7-9645-A3165E6A5C53}" type="slidenum">
              <a:rPr lang="en-US" smtClean="0"/>
              <a:pPr/>
              <a:t>16</a:t>
            </a:fld>
            <a:r>
              <a:rPr lang="en-US" smtClean="0"/>
              <a:t>/26</a:t>
            </a:r>
            <a:endParaRPr lang="en-US" dirty="0"/>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sz="2000" dirty="0" smtClean="0"/>
              <a:t>AP collects channel information from each mobile unit and makes its own measurements. This data is then used by the AP to regulate access to a given channel.</a:t>
            </a:r>
          </a:p>
          <a:p>
            <a:r>
              <a:rPr lang="en-US" sz="2000" dirty="0" smtClean="0"/>
              <a:t>The sensing (or measurement) information is used to improve the traffic distribution within a network as well.</a:t>
            </a:r>
          </a:p>
          <a:p>
            <a:r>
              <a:rPr lang="en-US" sz="2000" dirty="0" smtClean="0"/>
              <a:t>WLAN devices usually connect to the AP that has the strongest signal level. Sometimes, such an arrangement might not be optimum and can cause overloading on one AP and underutilization of others.</a:t>
            </a:r>
          </a:p>
          <a:p>
            <a:r>
              <a:rPr lang="en-US" sz="2000" dirty="0" smtClean="0"/>
              <a:t>In </a:t>
            </a:r>
            <a:r>
              <a:rPr lang="en-US" sz="2000" dirty="0" smtClean="0">
                <a:latin typeface="Arial" pitchFamily="34" charset="0"/>
                <a:cs typeface="Arial" pitchFamily="34" charset="0"/>
              </a:rPr>
              <a:t>802.11</a:t>
            </a:r>
            <a:r>
              <a:rPr lang="en-US" sz="2000" dirty="0" smtClean="0"/>
              <a:t>k, when an AP with the strongest signal power is loaded to its full capacity, new subscriber units are assigned to one of the underutilized APs. Despite the fact that the received signal level is weaker, the overall system throughput is better thanks to more efficient utilization of network resources.</a:t>
            </a:r>
          </a:p>
          <a:p>
            <a:endParaRPr lang="en-US" sz="2000" dirty="0" smtClean="0"/>
          </a:p>
          <a:p>
            <a:endParaRPr lang="en-US" sz="2000" dirty="0" smtClean="0"/>
          </a:p>
          <a:p>
            <a:endParaRPr lang="en-US" dirty="0"/>
          </a:p>
        </p:txBody>
      </p:sp>
      <p:sp>
        <p:nvSpPr>
          <p:cNvPr id="6" name="Slide Number Placeholder 5"/>
          <p:cNvSpPr>
            <a:spLocks noGrp="1"/>
          </p:cNvSpPr>
          <p:nvPr>
            <p:ph type="sldNum" sz="quarter" idx="12"/>
          </p:nvPr>
        </p:nvSpPr>
        <p:spPr/>
        <p:txBody>
          <a:bodyPr/>
          <a:lstStyle/>
          <a:p>
            <a:fld id="{18458392-B908-4EB7-9645-A3165E6A5C53}" type="slidenum">
              <a:rPr lang="en-US" smtClean="0"/>
              <a:pPr/>
              <a:t>17</a:t>
            </a:fld>
            <a:r>
              <a:rPr lang="en-US" smtClean="0"/>
              <a:t>/26</a:t>
            </a:r>
            <a:endParaRPr lang="en-US" dirty="0"/>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i="1" dirty="0" smtClean="0">
                <a:latin typeface="+mn-lt"/>
              </a:rPr>
              <a:t>Bluetooth</a:t>
            </a:r>
            <a:endParaRPr lang="fa-IR" sz="4000" dirty="0">
              <a:latin typeface="+mn-lt"/>
            </a:endParaRPr>
          </a:p>
        </p:txBody>
      </p:sp>
      <p:sp>
        <p:nvSpPr>
          <p:cNvPr id="3" name="Content Placeholder 2"/>
          <p:cNvSpPr>
            <a:spLocks noGrp="1"/>
          </p:cNvSpPr>
          <p:nvPr>
            <p:ph idx="1"/>
          </p:nvPr>
        </p:nvSpPr>
        <p:spPr/>
        <p:txBody>
          <a:bodyPr/>
          <a:lstStyle/>
          <a:p>
            <a:r>
              <a:rPr lang="en-US" sz="2000" dirty="0" smtClean="0"/>
              <a:t>A new feature, namely </a:t>
            </a:r>
            <a:r>
              <a:rPr lang="en-US" sz="2000" u="sng" dirty="0" smtClean="0"/>
              <a:t>adaptive frequency hopping </a:t>
            </a:r>
            <a:r>
              <a:rPr lang="en-US" sz="2000" dirty="0" smtClean="0"/>
              <a:t>(AFH),is introduced to the Bluetooth standard to </a:t>
            </a:r>
            <a:r>
              <a:rPr lang="en-US" sz="2000" u="sng" dirty="0" smtClean="0"/>
              <a:t>reduce interference </a:t>
            </a:r>
            <a:r>
              <a:rPr lang="en-US" sz="2000" dirty="0" smtClean="0"/>
              <a:t>between wireless technologies sharing the </a:t>
            </a:r>
            <a:r>
              <a:rPr lang="en-US" sz="2000" dirty="0" smtClean="0">
                <a:latin typeface="Arial" pitchFamily="34" charset="0"/>
                <a:cs typeface="Arial" pitchFamily="34" charset="0"/>
              </a:rPr>
              <a:t>2.4</a:t>
            </a:r>
            <a:r>
              <a:rPr lang="en-US" sz="2000" dirty="0" smtClean="0"/>
              <a:t>GHz unlicensed radio spectrum.</a:t>
            </a:r>
          </a:p>
          <a:p>
            <a:r>
              <a:rPr lang="en-US" sz="2000" dirty="0" smtClean="0"/>
              <a:t>In this band, </a:t>
            </a:r>
            <a:r>
              <a:rPr lang="en-US" sz="2000" u="sng" dirty="0" smtClean="0"/>
              <a:t>IEEE </a:t>
            </a:r>
            <a:r>
              <a:rPr lang="en-US" sz="2000" u="sng" dirty="0" smtClean="0">
                <a:latin typeface="Arial" pitchFamily="34" charset="0"/>
                <a:cs typeface="Arial" pitchFamily="34" charset="0"/>
              </a:rPr>
              <a:t>802.11b/g</a:t>
            </a:r>
            <a:r>
              <a:rPr lang="en-US" sz="2000" u="sng" dirty="0" smtClean="0"/>
              <a:t> devices</a:t>
            </a:r>
            <a:r>
              <a:rPr lang="en-US" sz="2000" dirty="0" smtClean="0"/>
              <a:t>, </a:t>
            </a:r>
            <a:r>
              <a:rPr lang="en-US" sz="2000" u="sng" dirty="0" smtClean="0"/>
              <a:t>cordless telephones</a:t>
            </a:r>
            <a:r>
              <a:rPr lang="en-US" sz="2000" dirty="0" smtClean="0"/>
              <a:t>, and </a:t>
            </a:r>
            <a:r>
              <a:rPr lang="en-US" sz="2000" u="sng" dirty="0" smtClean="0"/>
              <a:t>microwave ovens</a:t>
            </a:r>
            <a:r>
              <a:rPr lang="en-US" sz="2000" dirty="0" smtClean="0"/>
              <a:t> use the same wireless frequencies as Bluetooth.</a:t>
            </a:r>
          </a:p>
          <a:p>
            <a:r>
              <a:rPr lang="en-US" sz="2000" dirty="0" smtClean="0"/>
              <a:t>AFH identifies the transmissions in the industrial, scientific and medical (ISM) band and avoids their frequencies.</a:t>
            </a:r>
          </a:p>
          <a:p>
            <a:endParaRPr lang="en-US" sz="2000" smtClean="0"/>
          </a:p>
          <a:p>
            <a:endParaRPr lang="en-US" sz="2000" dirty="0" smtClean="0"/>
          </a:p>
          <a:p>
            <a:endParaRPr lang="en-US" sz="2000" dirty="0" smtClean="0"/>
          </a:p>
          <a:p>
            <a:endParaRPr lang="fa-IR" dirty="0"/>
          </a:p>
        </p:txBody>
      </p:sp>
      <p:sp>
        <p:nvSpPr>
          <p:cNvPr id="6" name="Slide Number Placeholder 5"/>
          <p:cNvSpPr>
            <a:spLocks noGrp="1"/>
          </p:cNvSpPr>
          <p:nvPr>
            <p:ph type="sldNum" sz="quarter" idx="12"/>
          </p:nvPr>
        </p:nvSpPr>
        <p:spPr/>
        <p:txBody>
          <a:bodyPr/>
          <a:lstStyle/>
          <a:p>
            <a:fld id="{18458392-B908-4EB7-9645-A3165E6A5C53}" type="slidenum">
              <a:rPr lang="en-US" smtClean="0"/>
              <a:pPr/>
              <a:t>18</a:t>
            </a:fld>
            <a:r>
              <a:rPr lang="en-US" smtClean="0"/>
              <a:t>/26</a:t>
            </a:r>
            <a:endParaRPr lang="en-US" dirty="0"/>
          </a:p>
        </p:txBody>
      </p:sp>
    </p:spTree>
  </p:cSld>
  <p:clrMapOvr>
    <a:masterClrMapping/>
  </p:clrMapOvr>
  <p:transition>
    <p:cut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sz="half" idx="1"/>
          </p:nvPr>
        </p:nvSpPr>
        <p:spPr>
          <a:xfrm>
            <a:off x="0" y="3810000"/>
            <a:ext cx="9144000" cy="3749040"/>
          </a:xfrm>
        </p:spPr>
        <p:txBody>
          <a:bodyPr/>
          <a:lstStyle/>
          <a:p>
            <a:r>
              <a:rPr lang="en-US" sz="2000" dirty="0" smtClean="0"/>
              <a:t>Bluetooth transmission with and without adaptive frequency hopping(AFH). AFH prevents collusions between WLAN and Bluetooth transmissions.</a:t>
            </a:r>
          </a:p>
          <a:p>
            <a:endParaRPr lang="en-US" sz="2000" dirty="0" smtClean="0"/>
          </a:p>
          <a:p>
            <a:r>
              <a:rPr lang="en-US" sz="2000" dirty="0" smtClean="0"/>
              <a:t>AFH requires a sensing algorithm for determining whether there are other devices present in the ISM band and whether or not to avoid them.</a:t>
            </a:r>
          </a:p>
          <a:p>
            <a:pPr>
              <a:buNone/>
            </a:pPr>
            <a:endParaRPr lang="en-US" sz="2000" dirty="0" smtClean="0"/>
          </a:p>
          <a:p>
            <a:endParaRPr lang="fa-IR" dirty="0"/>
          </a:p>
        </p:txBody>
      </p:sp>
      <p:pic>
        <p:nvPicPr>
          <p:cNvPr id="4098" name="Picture 2"/>
          <p:cNvPicPr>
            <a:picLocks noGrp="1" noChangeAspect="1" noChangeArrowheads="1"/>
          </p:cNvPicPr>
          <p:nvPr>
            <p:ph sz="half" idx="2"/>
          </p:nvPr>
        </p:nvPicPr>
        <p:blipFill>
          <a:blip r:embed="rId3"/>
          <a:srcRect/>
          <a:stretch>
            <a:fillRect/>
          </a:stretch>
        </p:blipFill>
        <p:spPr bwMode="auto">
          <a:xfrm>
            <a:off x="1905000" y="1295400"/>
            <a:ext cx="4895850" cy="2209800"/>
          </a:xfrm>
          <a:prstGeom prst="rect">
            <a:avLst/>
          </a:prstGeom>
          <a:noFill/>
          <a:ln w="9525">
            <a:noFill/>
            <a:miter lim="800000"/>
            <a:headEnd/>
            <a:tailEnd/>
          </a:ln>
          <a:effectLst/>
        </p:spPr>
      </p:pic>
      <p:sp>
        <p:nvSpPr>
          <p:cNvPr id="7" name="Slide Number Placeholder 6"/>
          <p:cNvSpPr>
            <a:spLocks noGrp="1"/>
          </p:cNvSpPr>
          <p:nvPr>
            <p:ph type="sldNum" sz="quarter" idx="12"/>
          </p:nvPr>
        </p:nvSpPr>
        <p:spPr/>
        <p:txBody>
          <a:bodyPr/>
          <a:lstStyle/>
          <a:p>
            <a:fld id="{18458392-B908-4EB7-9645-A3165E6A5C53}" type="slidenum">
              <a:rPr lang="en-US" smtClean="0"/>
              <a:pPr/>
              <a:t>19</a:t>
            </a:fld>
            <a:endParaRPr lang="en-US"/>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2000"/>
                                        <p:tgtEl>
                                          <p:spTgt spid="409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latin typeface="Arial" pitchFamily="34" charset="0"/>
                <a:cs typeface="Arial" pitchFamily="34" charset="0"/>
              </a:rPr>
              <a:t>Introduction</a:t>
            </a:r>
          </a:p>
          <a:p>
            <a:r>
              <a:rPr lang="en-US" dirty="0" smtClean="0">
                <a:latin typeface="Arial" pitchFamily="34" charset="0"/>
                <a:cs typeface="Arial" pitchFamily="34" charset="0"/>
              </a:rPr>
              <a:t>Challenges</a:t>
            </a:r>
          </a:p>
          <a:p>
            <a:r>
              <a:rPr lang="en-US" dirty="0" smtClean="0">
                <a:latin typeface="Arial" pitchFamily="34" charset="0"/>
                <a:cs typeface="Arial" pitchFamily="34" charset="0"/>
              </a:rPr>
              <a:t>Spectrum Sensing Methods For Cognitive Radio</a:t>
            </a:r>
          </a:p>
          <a:p>
            <a:r>
              <a:rPr lang="en-US" dirty="0" smtClean="0">
                <a:latin typeface="Arial" pitchFamily="34" charset="0"/>
                <a:cs typeface="Arial" pitchFamily="34" charset="0"/>
              </a:rPr>
              <a:t>Spectrum Sensing In Current Wireless Standards</a:t>
            </a:r>
          </a:p>
          <a:p>
            <a:r>
              <a:rPr lang="en-US" dirty="0" smtClean="0">
                <a:latin typeface="Arial" pitchFamily="34" charset="0"/>
                <a:cs typeface="Arial" pitchFamily="34" charset="0"/>
              </a:rPr>
              <a:t>Spectrum Sensing In IEEE 802.22</a:t>
            </a:r>
            <a:endParaRPr lang="en-US" dirty="0">
              <a:latin typeface="Arial" pitchFamily="34" charset="0"/>
              <a:cs typeface="Arial" pitchFamily="34" charset="0"/>
            </a:endParaRPr>
          </a:p>
        </p:txBody>
      </p:sp>
      <p:sp>
        <p:nvSpPr>
          <p:cNvPr id="6" name="Slide Number Placeholder 5"/>
          <p:cNvSpPr>
            <a:spLocks noGrp="1"/>
          </p:cNvSpPr>
          <p:nvPr>
            <p:ph type="sldNum" sz="quarter" idx="12"/>
          </p:nvPr>
        </p:nvSpPr>
        <p:spPr/>
        <p:txBody>
          <a:bodyPr/>
          <a:lstStyle/>
          <a:p>
            <a:fld id="{18458392-B908-4EB7-9645-A3165E6A5C53}" type="slidenum">
              <a:rPr lang="en-US" smtClean="0"/>
              <a:pPr/>
              <a:t>2</a:t>
            </a:fld>
            <a:r>
              <a:rPr lang="en-US" smtClean="0"/>
              <a:t>/26</a:t>
            </a:r>
            <a:endParaRPr lang="en-US" dirty="0"/>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r>
              <a:rPr lang="en-US" sz="2000" dirty="0" smtClean="0"/>
              <a:t>The sensing algorithm is based on statistics gathered to determine which channels are occupied and which channels are empty</a:t>
            </a:r>
          </a:p>
          <a:p>
            <a:endParaRPr lang="en-US" sz="2000" dirty="0" smtClean="0"/>
          </a:p>
          <a:p>
            <a:r>
              <a:rPr lang="en-US" sz="2000" dirty="0" smtClean="0"/>
              <a:t>Channel statistics can be </a:t>
            </a:r>
            <a:r>
              <a:rPr lang="en-US" sz="2000" u="sng" dirty="0" smtClean="0"/>
              <a:t>packet-error rate</a:t>
            </a:r>
            <a:r>
              <a:rPr lang="en-US" sz="2000" dirty="0" smtClean="0"/>
              <a:t>, </a:t>
            </a:r>
            <a:r>
              <a:rPr lang="en-US" sz="2000" u="sng" dirty="0" smtClean="0"/>
              <a:t>BER</a:t>
            </a:r>
            <a:r>
              <a:rPr lang="en-US" sz="2000" dirty="0" smtClean="0"/>
              <a:t>, </a:t>
            </a:r>
            <a:r>
              <a:rPr lang="en-US" sz="2000" u="sng" dirty="0" smtClean="0"/>
              <a:t>received</a:t>
            </a:r>
            <a:r>
              <a:rPr lang="en-US" sz="2000" dirty="0" smtClean="0"/>
              <a:t> </a:t>
            </a:r>
            <a:r>
              <a:rPr lang="en-US" sz="2000" u="sng" dirty="0" smtClean="0"/>
              <a:t>signal</a:t>
            </a:r>
            <a:r>
              <a:rPr lang="en-US" sz="2000" dirty="0" smtClean="0"/>
              <a:t> </a:t>
            </a:r>
            <a:r>
              <a:rPr lang="en-US" sz="2000" u="sng" dirty="0" smtClean="0"/>
              <a:t>strength indicator</a:t>
            </a:r>
            <a:r>
              <a:rPr lang="en-US" sz="2000" dirty="0" smtClean="0"/>
              <a:t> (RSSI), </a:t>
            </a:r>
            <a:r>
              <a:rPr lang="en-US" sz="2000" u="sng" dirty="0" smtClean="0"/>
              <a:t>carrier to-interference-plus-noise ratio </a:t>
            </a:r>
            <a:r>
              <a:rPr lang="en-US" sz="2000" dirty="0" smtClean="0"/>
              <a:t>(CINR) or other metrics.</a:t>
            </a:r>
          </a:p>
          <a:p>
            <a:endParaRPr lang="fa-IR" sz="2000" dirty="0"/>
          </a:p>
        </p:txBody>
      </p:sp>
      <p:sp>
        <p:nvSpPr>
          <p:cNvPr id="6" name="Slide Number Placeholder 5"/>
          <p:cNvSpPr>
            <a:spLocks noGrp="1"/>
          </p:cNvSpPr>
          <p:nvPr>
            <p:ph type="sldNum" sz="quarter" idx="12"/>
          </p:nvPr>
        </p:nvSpPr>
        <p:spPr/>
        <p:txBody>
          <a:bodyPr/>
          <a:lstStyle/>
          <a:p>
            <a:fld id="{18458392-B908-4EB7-9645-A3165E6A5C53}" type="slidenum">
              <a:rPr lang="en-US" smtClean="0"/>
              <a:pPr/>
              <a:t>20</a:t>
            </a:fld>
            <a:r>
              <a:rPr lang="en-US" smtClean="0"/>
              <a:t>/26</a:t>
            </a:r>
            <a:endParaRPr lang="en-US" dirty="0"/>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i="1" dirty="0" smtClean="0">
                <a:latin typeface="+mn-lt"/>
              </a:rPr>
              <a:t>IEEE </a:t>
            </a:r>
            <a:r>
              <a:rPr lang="en-US" sz="4000" i="1" dirty="0" smtClean="0">
                <a:latin typeface="Arial" pitchFamily="34" charset="0"/>
                <a:cs typeface="Arial" pitchFamily="34" charset="0"/>
              </a:rPr>
              <a:t>802.22</a:t>
            </a:r>
            <a:endParaRPr lang="fa-IR" sz="4000" dirty="0">
              <a:latin typeface="Arial" pitchFamily="34" charset="0"/>
              <a:cs typeface="Arial" pitchFamily="34" charset="0"/>
            </a:endParaRPr>
          </a:p>
        </p:txBody>
      </p:sp>
      <p:sp>
        <p:nvSpPr>
          <p:cNvPr id="3" name="Content Placeholder 2"/>
          <p:cNvSpPr>
            <a:spLocks noGrp="1"/>
          </p:cNvSpPr>
          <p:nvPr>
            <p:ph idx="1"/>
          </p:nvPr>
        </p:nvSpPr>
        <p:spPr/>
        <p:txBody>
          <a:bodyPr/>
          <a:lstStyle/>
          <a:p>
            <a:pPr algn="just"/>
            <a:r>
              <a:rPr lang="en-US" sz="2000" dirty="0" smtClean="0"/>
              <a:t>IEEE </a:t>
            </a:r>
            <a:r>
              <a:rPr lang="en-US" sz="2000" dirty="0" smtClean="0">
                <a:latin typeface="Arial" pitchFamily="34" charset="0"/>
                <a:cs typeface="Arial" pitchFamily="34" charset="0"/>
              </a:rPr>
              <a:t>802.22</a:t>
            </a:r>
            <a:r>
              <a:rPr lang="en-US" sz="2000" dirty="0" smtClean="0"/>
              <a:t> standard is known as </a:t>
            </a:r>
            <a:r>
              <a:rPr lang="en-US" sz="2000" i="1" dirty="0" smtClean="0"/>
              <a:t>cognitive radio standard</a:t>
            </a:r>
            <a:r>
              <a:rPr lang="en-US" sz="2000" dirty="0" smtClean="0"/>
              <a:t> because of the cognitive features it contains.</a:t>
            </a:r>
          </a:p>
          <a:p>
            <a:pPr algn="just"/>
            <a:r>
              <a:rPr lang="en-US" sz="2000" dirty="0" smtClean="0"/>
              <a:t>One of the most distinctive features of the IEEE </a:t>
            </a:r>
            <a:r>
              <a:rPr lang="en-US" sz="2000" dirty="0" smtClean="0">
                <a:latin typeface="Arial" pitchFamily="34" charset="0"/>
                <a:cs typeface="Arial" pitchFamily="34" charset="0"/>
              </a:rPr>
              <a:t>802.22</a:t>
            </a:r>
            <a:r>
              <a:rPr lang="en-US" sz="2000" dirty="0" smtClean="0"/>
              <a:t> standard is its spectrum sensing requirement.</a:t>
            </a:r>
          </a:p>
          <a:p>
            <a:pPr algn="just"/>
            <a:r>
              <a:rPr lang="en-US" sz="2000" dirty="0" smtClean="0"/>
              <a:t>IEEE </a:t>
            </a:r>
            <a:r>
              <a:rPr lang="en-US" sz="2000" dirty="0" smtClean="0">
                <a:latin typeface="Arial" pitchFamily="34" charset="0"/>
                <a:cs typeface="Arial" pitchFamily="34" charset="0"/>
              </a:rPr>
              <a:t>802.22 </a:t>
            </a:r>
            <a:r>
              <a:rPr lang="en-US" sz="2000" dirty="0" smtClean="0"/>
              <a:t>based wireless regional area network (WRAN) devices sense TV channels and identify transmission opportunities. The functional requirements of the standard require at least </a:t>
            </a:r>
            <a:r>
              <a:rPr lang="en-US" sz="2000" dirty="0" smtClean="0">
                <a:latin typeface="Arial" pitchFamily="34" charset="0"/>
                <a:cs typeface="Arial" pitchFamily="34" charset="0"/>
              </a:rPr>
              <a:t>90%</a:t>
            </a:r>
            <a:r>
              <a:rPr lang="en-US" sz="2000" dirty="0" smtClean="0"/>
              <a:t> probability of detection and at most </a:t>
            </a:r>
            <a:r>
              <a:rPr lang="en-US" sz="2000" dirty="0" smtClean="0">
                <a:latin typeface="Arial" pitchFamily="34" charset="0"/>
                <a:cs typeface="Arial" pitchFamily="34" charset="0"/>
              </a:rPr>
              <a:t>10%</a:t>
            </a:r>
            <a:r>
              <a:rPr lang="en-US" sz="2000" dirty="0" smtClean="0"/>
              <a:t> probability of false alarm for TV signals with </a:t>
            </a:r>
            <a:r>
              <a:rPr lang="en-US" sz="2000" dirty="0" smtClean="0">
                <a:latin typeface="Arial" pitchFamily="34" charset="0"/>
                <a:cs typeface="Arial" pitchFamily="34" charset="0"/>
              </a:rPr>
              <a:t>-116 </a:t>
            </a:r>
            <a:r>
              <a:rPr lang="en-US" sz="2000" dirty="0" err="1" smtClean="0"/>
              <a:t>dBm</a:t>
            </a:r>
            <a:r>
              <a:rPr lang="en-US" sz="2000" dirty="0" smtClean="0"/>
              <a:t> power level or above.</a:t>
            </a:r>
          </a:p>
          <a:p>
            <a:endParaRPr lang="en-US" sz="2000" dirty="0" smtClean="0"/>
          </a:p>
          <a:p>
            <a:endParaRPr lang="en-US" sz="2000" dirty="0" smtClean="0"/>
          </a:p>
          <a:p>
            <a:endParaRPr lang="en-US" sz="2000" dirty="0" smtClean="0"/>
          </a:p>
          <a:p>
            <a:pPr>
              <a:buNone/>
            </a:pPr>
            <a:endParaRPr lang="en-US" dirty="0" smtClean="0"/>
          </a:p>
        </p:txBody>
      </p:sp>
      <p:sp>
        <p:nvSpPr>
          <p:cNvPr id="6" name="Slide Number Placeholder 5"/>
          <p:cNvSpPr>
            <a:spLocks noGrp="1"/>
          </p:cNvSpPr>
          <p:nvPr>
            <p:ph type="sldNum" sz="quarter" idx="12"/>
          </p:nvPr>
        </p:nvSpPr>
        <p:spPr/>
        <p:txBody>
          <a:bodyPr/>
          <a:lstStyle/>
          <a:p>
            <a:fld id="{18458392-B908-4EB7-9645-A3165E6A5C53}" type="slidenum">
              <a:rPr lang="en-US" smtClean="0"/>
              <a:pPr/>
              <a:t>21</a:t>
            </a:fld>
            <a:r>
              <a:rPr lang="en-US" smtClean="0"/>
              <a:t>/26</a:t>
            </a:r>
            <a:endParaRPr lang="en-US" dirty="0"/>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p>
        </p:txBody>
      </p:sp>
      <p:sp>
        <p:nvSpPr>
          <p:cNvPr id="3" name="Content Placeholder 2"/>
          <p:cNvSpPr>
            <a:spLocks noGrp="1"/>
          </p:cNvSpPr>
          <p:nvPr>
            <p:ph idx="1"/>
          </p:nvPr>
        </p:nvSpPr>
        <p:spPr/>
        <p:txBody>
          <a:bodyPr/>
          <a:lstStyle/>
          <a:p>
            <a:r>
              <a:rPr lang="en-US" sz="2000" dirty="0" smtClean="0"/>
              <a:t>The sensing is envisioned to be based on two stages: fast and fine sensing .In the fast sensing stage, a coarse sensing algorithm is employed, </a:t>
            </a:r>
            <a:r>
              <a:rPr lang="en-US" sz="2000" i="1" dirty="0" smtClean="0"/>
              <a:t>e.g. </a:t>
            </a:r>
            <a:r>
              <a:rPr lang="en-US" sz="2000" dirty="0" smtClean="0"/>
              <a:t>energy detector. The fine sensing stage is initiated based on the fast sensing results.</a:t>
            </a:r>
          </a:p>
          <a:p>
            <a:r>
              <a:rPr lang="en-US" sz="2000" dirty="0" smtClean="0"/>
              <a:t>Fine sensing involves a more detailed sensing where more powerful methods are used. Several techniques that have been proposed and included in the draft standard include energy detection, waveform-based sensing (PN</a:t>
            </a:r>
            <a:r>
              <a:rPr lang="en-US" sz="2000" dirty="0" smtClean="0">
                <a:latin typeface="Arial" pitchFamily="34" charset="0"/>
                <a:cs typeface="Arial" pitchFamily="34" charset="0"/>
              </a:rPr>
              <a:t>511 </a:t>
            </a:r>
            <a:r>
              <a:rPr lang="en-US" sz="2000" dirty="0" smtClean="0"/>
              <a:t>or PN</a:t>
            </a:r>
            <a:r>
              <a:rPr lang="en-US" sz="2000" dirty="0" smtClean="0">
                <a:latin typeface="Arial" pitchFamily="34" charset="0"/>
                <a:cs typeface="Arial" pitchFamily="34" charset="0"/>
              </a:rPr>
              <a:t>63 </a:t>
            </a:r>
            <a:r>
              <a:rPr lang="en-US" sz="2000" dirty="0" smtClean="0"/>
              <a:t>sequence detection and/or segment sync detection), </a:t>
            </a:r>
            <a:r>
              <a:rPr lang="en-US" sz="2000" dirty="0" err="1" smtClean="0"/>
              <a:t>cyclostationary</a:t>
            </a:r>
            <a:r>
              <a:rPr lang="en-US" sz="2000" dirty="0" smtClean="0"/>
              <a:t> feature detection, and matched filtering.</a:t>
            </a:r>
          </a:p>
          <a:p>
            <a:endParaRPr lang="en-US" sz="2000" dirty="0" smtClean="0"/>
          </a:p>
          <a:p>
            <a:endParaRPr lang="fa-IR" dirty="0"/>
          </a:p>
        </p:txBody>
      </p:sp>
      <p:sp>
        <p:nvSpPr>
          <p:cNvPr id="6" name="Slide Number Placeholder 5"/>
          <p:cNvSpPr>
            <a:spLocks noGrp="1"/>
          </p:cNvSpPr>
          <p:nvPr>
            <p:ph type="sldNum" sz="quarter" idx="12"/>
          </p:nvPr>
        </p:nvSpPr>
        <p:spPr/>
        <p:txBody>
          <a:bodyPr/>
          <a:lstStyle/>
          <a:p>
            <a:fld id="{18458392-B908-4EB7-9645-A3165E6A5C53}" type="slidenum">
              <a:rPr lang="en-US" smtClean="0"/>
              <a:pPr/>
              <a:t>22</a:t>
            </a:fld>
            <a:r>
              <a:rPr lang="en-US" smtClean="0"/>
              <a:t>/26</a:t>
            </a:r>
            <a:endParaRPr lang="en-US" dirty="0"/>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en-US" sz="2000" dirty="0" smtClean="0"/>
              <a:t>A base station (BS) can distribute the sensing load among subscriber stations (SSs).The results are returned to the BS which uses these results for managing the transmissions.</a:t>
            </a:r>
          </a:p>
          <a:p>
            <a:r>
              <a:rPr lang="en-US" sz="2000" dirty="0" smtClean="0"/>
              <a:t>Another approach for managing the spectrum in IEEE </a:t>
            </a:r>
            <a:r>
              <a:rPr lang="en-US" sz="2000" dirty="0" smtClean="0">
                <a:latin typeface="Arial" pitchFamily="34" charset="0"/>
                <a:cs typeface="Arial" pitchFamily="34" charset="0"/>
              </a:rPr>
              <a:t>802.22</a:t>
            </a:r>
            <a:r>
              <a:rPr lang="en-US" sz="2000" dirty="0" smtClean="0"/>
              <a:t> devices is based on a </a:t>
            </a:r>
            <a:r>
              <a:rPr lang="en-US" sz="2000" u="sng" dirty="0" smtClean="0"/>
              <a:t>centralized method </a:t>
            </a:r>
            <a:r>
              <a:rPr lang="en-US" sz="2000" dirty="0" smtClean="0"/>
              <a:t>for available spectrum discovery. The BSs would be equipped with a global positioning system (GPS) receiver which would allow its position to be reported. The location information would then be used to obtain the information about available TV channels through a central server.</a:t>
            </a:r>
          </a:p>
          <a:p>
            <a:endParaRPr lang="en-US" sz="2000" dirty="0" smtClean="0"/>
          </a:p>
          <a:p>
            <a:endParaRPr lang="fa-IR" dirty="0"/>
          </a:p>
        </p:txBody>
      </p:sp>
      <p:sp>
        <p:nvSpPr>
          <p:cNvPr id="6" name="Slide Number Placeholder 5"/>
          <p:cNvSpPr>
            <a:spLocks noGrp="1"/>
          </p:cNvSpPr>
          <p:nvPr>
            <p:ph type="sldNum" sz="quarter" idx="12"/>
          </p:nvPr>
        </p:nvSpPr>
        <p:spPr/>
        <p:txBody>
          <a:bodyPr/>
          <a:lstStyle/>
          <a:p>
            <a:fld id="{18458392-B908-4EB7-9645-A3165E6A5C53}" type="slidenum">
              <a:rPr lang="en-US" smtClean="0"/>
              <a:pPr/>
              <a:t>23</a:t>
            </a:fld>
            <a:r>
              <a:rPr lang="en-US" smtClean="0"/>
              <a:t>/26</a:t>
            </a:r>
            <a:endParaRPr lang="en-US" dirty="0"/>
          </a:p>
        </p:txBody>
      </p:sp>
    </p:spTree>
  </p:cSld>
  <p:clrMapOvr>
    <a:masterClrMapping/>
  </p:clrMapOvr>
  <p:transition>
    <p:cut thruBlk="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p>
        </p:txBody>
      </p:sp>
      <p:sp>
        <p:nvSpPr>
          <p:cNvPr id="3" name="Content Placeholder 2"/>
          <p:cNvSpPr>
            <a:spLocks noGrp="1"/>
          </p:cNvSpPr>
          <p:nvPr>
            <p:ph idx="1"/>
          </p:nvPr>
        </p:nvSpPr>
        <p:spPr/>
        <p:txBody>
          <a:bodyPr/>
          <a:lstStyle/>
          <a:p>
            <a:r>
              <a:rPr lang="en-US" sz="2000" dirty="0" smtClean="0"/>
              <a:t>For low-power devices operating in the TV bands, </a:t>
            </a:r>
            <a:r>
              <a:rPr lang="en-US" sz="2000" i="1" dirty="0" smtClean="0"/>
              <a:t>e.g. </a:t>
            </a:r>
            <a:r>
              <a:rPr lang="en-US" sz="2000" dirty="0" smtClean="0"/>
              <a:t>wireless microphone and wireless camera, external sensing is proposed as an alternative technique. These devices periodically transmit beacons with a higher power level. These beacons are monitored by IEEE </a:t>
            </a:r>
            <a:r>
              <a:rPr lang="en-US" sz="2000" dirty="0" smtClean="0">
                <a:latin typeface="Arial" pitchFamily="34" charset="0"/>
                <a:cs typeface="Arial" pitchFamily="34" charset="0"/>
              </a:rPr>
              <a:t>802.22</a:t>
            </a:r>
            <a:r>
              <a:rPr lang="en-US" sz="2000" dirty="0" smtClean="0"/>
              <a:t> devices to detect the presence of such low-power devices which are otherwise difficult to detect due to the low-power transmission.</a:t>
            </a:r>
          </a:p>
          <a:p>
            <a:endParaRPr lang="fa-IR" dirty="0"/>
          </a:p>
        </p:txBody>
      </p:sp>
      <p:sp>
        <p:nvSpPr>
          <p:cNvPr id="6" name="Slide Number Placeholder 5"/>
          <p:cNvSpPr>
            <a:spLocks noGrp="1"/>
          </p:cNvSpPr>
          <p:nvPr>
            <p:ph type="sldNum" sz="quarter" idx="12"/>
          </p:nvPr>
        </p:nvSpPr>
        <p:spPr/>
        <p:txBody>
          <a:bodyPr/>
          <a:lstStyle/>
          <a:p>
            <a:fld id="{18458392-B908-4EB7-9645-A3165E6A5C53}" type="slidenum">
              <a:rPr lang="en-US" smtClean="0"/>
              <a:pPr/>
              <a:t>24</a:t>
            </a:fld>
            <a:r>
              <a:rPr lang="en-US" smtClean="0"/>
              <a:t>/26</a:t>
            </a:r>
            <a:endParaRPr lang="en-US" dirty="0"/>
          </a:p>
        </p:txBody>
      </p:sp>
    </p:spTree>
  </p:cSld>
  <p:clrMapOvr>
    <a:masterClrMapping/>
  </p:clrMapOvr>
  <p:transition>
    <p:cut thruBlk="1"/>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conclusions</a:t>
            </a:r>
            <a:endParaRPr lang="en-US" sz="4000" dirty="0"/>
          </a:p>
        </p:txBody>
      </p:sp>
      <p:sp>
        <p:nvSpPr>
          <p:cNvPr id="3" name="Content Placeholder 2"/>
          <p:cNvSpPr>
            <a:spLocks noGrp="1"/>
          </p:cNvSpPr>
          <p:nvPr>
            <p:ph idx="1"/>
          </p:nvPr>
        </p:nvSpPr>
        <p:spPr/>
        <p:txBody>
          <a:bodyPr>
            <a:normAutofit/>
          </a:bodyPr>
          <a:lstStyle/>
          <a:p>
            <a:r>
              <a:rPr lang="en-US" sz="2000" dirty="0" smtClean="0"/>
              <a:t>Spectrum is a very valuable resource in wireless communication systems, and it has been a focal point for research and development efforts over the last several decades.</a:t>
            </a:r>
          </a:p>
          <a:p>
            <a:r>
              <a:rPr lang="en-US" sz="2000" dirty="0" smtClean="0"/>
              <a:t> Cognitive radio, which is one of the efforts to utilize the available spectrum more efficiently through opportunistic spectrum usage, has become an exciting and promising concept. </a:t>
            </a:r>
          </a:p>
          <a:p>
            <a:r>
              <a:rPr lang="en-US" sz="2000" dirty="0" smtClean="0"/>
              <a:t>One of the important elements of cognitive radio is sensing the available spectrum opportunities. the spectrum opportunity and spectrum sensing concepts are re-evaluated by considering different dimensions of the spectrum space.</a:t>
            </a:r>
          </a:p>
          <a:p>
            <a:r>
              <a:rPr lang="en-US" sz="2000" dirty="0" smtClean="0"/>
              <a:t> The new interpretation of spectrum space creates new opportunities and challenges for spectrum sensing while solving some of the traditional problems.</a:t>
            </a:r>
            <a:endParaRPr lang="en-US" sz="2000" dirty="0"/>
          </a:p>
        </p:txBody>
      </p:sp>
      <p:sp>
        <p:nvSpPr>
          <p:cNvPr id="4" name="Slide Number Placeholder 3"/>
          <p:cNvSpPr>
            <a:spLocks noGrp="1"/>
          </p:cNvSpPr>
          <p:nvPr>
            <p:ph type="sldNum" sz="quarter" idx="12"/>
          </p:nvPr>
        </p:nvSpPr>
        <p:spPr/>
        <p:txBody>
          <a:bodyPr/>
          <a:lstStyle/>
          <a:p>
            <a:fld id="{18458392-B908-4EB7-9645-A3165E6A5C53}" type="slidenum">
              <a:rPr lang="en-US" smtClean="0"/>
              <a:pPr/>
              <a:t>25</a:t>
            </a:fld>
            <a:r>
              <a:rPr lang="en-US" smtClean="0"/>
              <a:t>/26</a:t>
            </a:r>
            <a:endParaRPr lang="en-US" dirty="0"/>
          </a:p>
        </p:txBody>
      </p:sp>
    </p:spTree>
  </p:cSld>
  <p:clrMapOvr>
    <a:masterClrMapping/>
  </p:clrMapOvr>
  <p:transition>
    <p:cut thruBlk="1"/>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References</a:t>
            </a:r>
            <a:endParaRPr lang="en-US" sz="4000" dirty="0"/>
          </a:p>
        </p:txBody>
      </p:sp>
      <p:sp>
        <p:nvSpPr>
          <p:cNvPr id="3" name="Content Placeholder 2"/>
          <p:cNvSpPr>
            <a:spLocks noGrp="1"/>
          </p:cNvSpPr>
          <p:nvPr>
            <p:ph idx="1"/>
          </p:nvPr>
        </p:nvSpPr>
        <p:spPr/>
        <p:txBody>
          <a:bodyPr>
            <a:normAutofit fontScale="55000" lnSpcReduction="20000"/>
          </a:bodyPr>
          <a:lstStyle/>
          <a:p>
            <a:r>
              <a:rPr lang="en-US" sz="2500" dirty="0" smtClean="0">
                <a:latin typeface="Arial" pitchFamily="34" charset="0"/>
                <a:cs typeface="Arial" pitchFamily="34" charset="0"/>
              </a:rPr>
              <a:t>[1] P. </a:t>
            </a:r>
            <a:r>
              <a:rPr lang="en-US" sz="2500" dirty="0" err="1" smtClean="0">
                <a:latin typeface="Arial" pitchFamily="34" charset="0"/>
                <a:cs typeface="Arial" pitchFamily="34" charset="0"/>
              </a:rPr>
              <a:t>Kolodzy</a:t>
            </a:r>
            <a:r>
              <a:rPr lang="en-US" sz="2500" dirty="0" smtClean="0">
                <a:latin typeface="Arial" pitchFamily="34" charset="0"/>
                <a:cs typeface="Arial" pitchFamily="34" charset="0"/>
              </a:rPr>
              <a:t> et al., “Next generation communications: Kickoff meeting,” in </a:t>
            </a:r>
            <a:r>
              <a:rPr lang="en-US" sz="2500" i="1" dirty="0" smtClean="0">
                <a:latin typeface="Arial" pitchFamily="34" charset="0"/>
                <a:cs typeface="Arial" pitchFamily="34" charset="0"/>
              </a:rPr>
              <a:t>Proc. DARPA</a:t>
            </a:r>
            <a:r>
              <a:rPr lang="en-US" sz="2500" dirty="0" smtClean="0">
                <a:latin typeface="Arial" pitchFamily="34" charset="0"/>
                <a:cs typeface="Arial" pitchFamily="34" charset="0"/>
              </a:rPr>
              <a:t>, Oct. 2001</a:t>
            </a:r>
          </a:p>
          <a:p>
            <a:r>
              <a:rPr lang="en-US" sz="2500" dirty="0" smtClean="0">
                <a:latin typeface="Arial" pitchFamily="34" charset="0"/>
                <a:cs typeface="Arial" pitchFamily="34" charset="0"/>
              </a:rPr>
              <a:t>[2] W. D. Horne, “Adaptive spectrum access: Using the full spectrum space,” in </a:t>
            </a:r>
            <a:r>
              <a:rPr lang="en-US" sz="2500" i="1" dirty="0" smtClean="0">
                <a:latin typeface="Arial" pitchFamily="34" charset="0"/>
                <a:cs typeface="Arial" pitchFamily="34" charset="0"/>
              </a:rPr>
              <a:t>Proc. Annual Telecommunications Policy Research Conf.</a:t>
            </a:r>
            <a:r>
              <a:rPr lang="en-US" sz="2500" dirty="0" smtClean="0">
                <a:latin typeface="Arial" pitchFamily="34" charset="0"/>
                <a:cs typeface="Arial" pitchFamily="34" charset="0"/>
              </a:rPr>
              <a:t>, Arlington, Virginia, Oct. 2003.</a:t>
            </a:r>
          </a:p>
          <a:p>
            <a:r>
              <a:rPr lang="en-US" sz="2500" dirty="0" smtClean="0">
                <a:latin typeface="Arial" pitchFamily="34" charset="0"/>
                <a:cs typeface="Arial" pitchFamily="34" charset="0"/>
              </a:rPr>
              <a:t>[3] S. </a:t>
            </a:r>
            <a:r>
              <a:rPr lang="en-US" sz="2500" dirty="0" err="1" smtClean="0">
                <a:latin typeface="Arial" pitchFamily="34" charset="0"/>
                <a:cs typeface="Arial" pitchFamily="34" charset="0"/>
              </a:rPr>
              <a:t>Geirhofer</a:t>
            </a:r>
            <a:r>
              <a:rPr lang="en-US" sz="2500" dirty="0" smtClean="0">
                <a:latin typeface="Arial" pitchFamily="34" charset="0"/>
                <a:cs typeface="Arial" pitchFamily="34" charset="0"/>
              </a:rPr>
              <a:t>, L. Tong, and B. Sadler, “Dynamic spectrum access in the time domain: Modeling and exploiting white space,” </a:t>
            </a:r>
            <a:r>
              <a:rPr lang="en-US" sz="2500" i="1" dirty="0" smtClean="0">
                <a:latin typeface="Arial" pitchFamily="34" charset="0"/>
                <a:cs typeface="Arial" pitchFamily="34" charset="0"/>
              </a:rPr>
              <a:t>IEEE </a:t>
            </a:r>
            <a:r>
              <a:rPr lang="en-US" sz="2500" i="1" dirty="0" err="1" smtClean="0">
                <a:latin typeface="Arial" pitchFamily="34" charset="0"/>
                <a:cs typeface="Arial" pitchFamily="34" charset="0"/>
              </a:rPr>
              <a:t>Commun</a:t>
            </a:r>
            <a:r>
              <a:rPr lang="en-US" sz="2500" i="1" dirty="0" smtClean="0">
                <a:latin typeface="Arial" pitchFamily="34" charset="0"/>
                <a:cs typeface="Arial" pitchFamily="34" charset="0"/>
              </a:rPr>
              <a:t>. Mag.</a:t>
            </a:r>
            <a:r>
              <a:rPr lang="en-US" sz="2500" dirty="0" smtClean="0">
                <a:latin typeface="Arial" pitchFamily="34" charset="0"/>
                <a:cs typeface="Arial" pitchFamily="34" charset="0"/>
              </a:rPr>
              <a:t>, vol. 45, no. 5, pp. 66–72, May 2007.</a:t>
            </a:r>
          </a:p>
          <a:p>
            <a:r>
              <a:rPr lang="en-US" sz="2500" dirty="0" smtClean="0">
                <a:latin typeface="Arial" pitchFamily="34" charset="0"/>
                <a:cs typeface="Arial" pitchFamily="34" charset="0"/>
              </a:rPr>
              <a:t>[4] Y. </a:t>
            </a:r>
            <a:r>
              <a:rPr lang="en-US" sz="2500" dirty="0" err="1" smtClean="0">
                <a:latin typeface="Arial" pitchFamily="34" charset="0"/>
                <a:cs typeface="Arial" pitchFamily="34" charset="0"/>
              </a:rPr>
              <a:t>Hur</a:t>
            </a:r>
            <a:r>
              <a:rPr lang="en-US" sz="2500" dirty="0" smtClean="0">
                <a:latin typeface="Arial" pitchFamily="34" charset="0"/>
                <a:cs typeface="Arial" pitchFamily="34" charset="0"/>
              </a:rPr>
              <a:t>, J. Park, W. Woo, K. Lim, C. Lee, H. Kim, and J. </a:t>
            </a:r>
            <a:r>
              <a:rPr lang="en-US" sz="2500" dirty="0" err="1" smtClean="0">
                <a:latin typeface="Arial" pitchFamily="34" charset="0"/>
                <a:cs typeface="Arial" pitchFamily="34" charset="0"/>
              </a:rPr>
              <a:t>Laskar</a:t>
            </a:r>
            <a:r>
              <a:rPr lang="en-US" sz="2500" dirty="0" smtClean="0">
                <a:latin typeface="Arial" pitchFamily="34" charset="0"/>
                <a:cs typeface="Arial" pitchFamily="34" charset="0"/>
              </a:rPr>
              <a:t>, “A wideband analog multi-resolution spectrum sensing (MRSS) technique for cognitive radio (CR) systems,” in </a:t>
            </a:r>
            <a:r>
              <a:rPr lang="en-US" sz="2500" i="1" dirty="0" smtClean="0">
                <a:latin typeface="Arial" pitchFamily="34" charset="0"/>
                <a:cs typeface="Arial" pitchFamily="34" charset="0"/>
              </a:rPr>
              <a:t>Proc. IEEE Int. </a:t>
            </a:r>
            <a:r>
              <a:rPr lang="en-US" sz="2500" i="1" dirty="0" err="1" smtClean="0">
                <a:latin typeface="Arial" pitchFamily="34" charset="0"/>
                <a:cs typeface="Arial" pitchFamily="34" charset="0"/>
              </a:rPr>
              <a:t>Symp</a:t>
            </a:r>
            <a:r>
              <a:rPr lang="en-US" sz="2500" i="1" dirty="0" smtClean="0">
                <a:latin typeface="Arial" pitchFamily="34" charset="0"/>
                <a:cs typeface="Arial" pitchFamily="34" charset="0"/>
              </a:rPr>
              <a:t>. Circuits and Systems</a:t>
            </a:r>
            <a:r>
              <a:rPr lang="en-US" sz="2500" dirty="0" smtClean="0">
                <a:latin typeface="Arial" pitchFamily="34" charset="0"/>
                <a:cs typeface="Arial" pitchFamily="34" charset="0"/>
              </a:rPr>
              <a:t>, Island of Kos, Greece, May 2006, pp. 4090–4093.</a:t>
            </a:r>
          </a:p>
          <a:p>
            <a:r>
              <a:rPr lang="en-US" sz="2500" dirty="0" smtClean="0">
                <a:latin typeface="Arial" pitchFamily="34" charset="0"/>
                <a:cs typeface="Arial" pitchFamily="34" charset="0"/>
              </a:rPr>
              <a:t>[5] M. McHenry, E. </a:t>
            </a:r>
            <a:r>
              <a:rPr lang="en-US" sz="2500" dirty="0" err="1" smtClean="0">
                <a:latin typeface="Arial" pitchFamily="34" charset="0"/>
                <a:cs typeface="Arial" pitchFamily="34" charset="0"/>
              </a:rPr>
              <a:t>Livsics</a:t>
            </a:r>
            <a:r>
              <a:rPr lang="en-US" sz="2500" dirty="0" smtClean="0">
                <a:latin typeface="Arial" pitchFamily="34" charset="0"/>
                <a:cs typeface="Arial" pitchFamily="34" charset="0"/>
              </a:rPr>
              <a:t>, T. Nguyen, and N. </a:t>
            </a:r>
            <a:r>
              <a:rPr lang="en-US" sz="2500" dirty="0" err="1" smtClean="0">
                <a:latin typeface="Arial" pitchFamily="34" charset="0"/>
                <a:cs typeface="Arial" pitchFamily="34" charset="0"/>
              </a:rPr>
              <a:t>Majumdar</a:t>
            </a:r>
            <a:r>
              <a:rPr lang="en-US" sz="2500" dirty="0" smtClean="0">
                <a:latin typeface="Arial" pitchFamily="34" charset="0"/>
                <a:cs typeface="Arial" pitchFamily="34" charset="0"/>
              </a:rPr>
              <a:t>, “XG dynamic spectrum sharing field test results,” in </a:t>
            </a:r>
            <a:r>
              <a:rPr lang="en-US" sz="2500" i="1" dirty="0" smtClean="0">
                <a:latin typeface="Arial" pitchFamily="34" charset="0"/>
                <a:cs typeface="Arial" pitchFamily="34" charset="0"/>
              </a:rPr>
              <a:t>Proc. IEEE Int. Symposium on New Frontiers in Dynamic Spectrum Access Networks</a:t>
            </a:r>
            <a:r>
              <a:rPr lang="en-US" sz="2500" dirty="0" smtClean="0">
                <a:latin typeface="Arial" pitchFamily="34" charset="0"/>
                <a:cs typeface="Arial" pitchFamily="34" charset="0"/>
              </a:rPr>
              <a:t>, Dublin, Ireland, Apr. 2007, pp. 676–684.</a:t>
            </a:r>
          </a:p>
          <a:p>
            <a:r>
              <a:rPr lang="en-US" sz="2500" dirty="0" smtClean="0">
                <a:latin typeface="Arial" pitchFamily="34" charset="0"/>
                <a:cs typeface="Arial" pitchFamily="34" charset="0"/>
              </a:rPr>
              <a:t>[6] D. </a:t>
            </a:r>
            <a:r>
              <a:rPr lang="en-US" sz="2500" dirty="0" err="1" smtClean="0">
                <a:latin typeface="Arial" pitchFamily="34" charset="0"/>
                <a:cs typeface="Arial" pitchFamily="34" charset="0"/>
              </a:rPr>
              <a:t>Cabric</a:t>
            </a:r>
            <a:r>
              <a:rPr lang="en-US" sz="2500" dirty="0" smtClean="0">
                <a:latin typeface="Arial" pitchFamily="34" charset="0"/>
                <a:cs typeface="Arial" pitchFamily="34" charset="0"/>
              </a:rPr>
              <a:t>, A. </a:t>
            </a:r>
            <a:r>
              <a:rPr lang="en-US" sz="2500" dirty="0" err="1" smtClean="0">
                <a:latin typeface="Arial" pitchFamily="34" charset="0"/>
                <a:cs typeface="Arial" pitchFamily="34" charset="0"/>
              </a:rPr>
              <a:t>Tkachenko</a:t>
            </a:r>
            <a:r>
              <a:rPr lang="en-US" sz="2500" dirty="0" smtClean="0">
                <a:latin typeface="Arial" pitchFamily="34" charset="0"/>
                <a:cs typeface="Arial" pitchFamily="34" charset="0"/>
              </a:rPr>
              <a:t>, and R. </a:t>
            </a:r>
            <a:r>
              <a:rPr lang="en-US" sz="2500" dirty="0" err="1" smtClean="0">
                <a:latin typeface="Arial" pitchFamily="34" charset="0"/>
                <a:cs typeface="Arial" pitchFamily="34" charset="0"/>
              </a:rPr>
              <a:t>Brodersen</a:t>
            </a:r>
            <a:r>
              <a:rPr lang="en-US" sz="2500" dirty="0" smtClean="0">
                <a:latin typeface="Arial" pitchFamily="34" charset="0"/>
                <a:cs typeface="Arial" pitchFamily="34" charset="0"/>
              </a:rPr>
              <a:t>, “Spectrum sensing measurements of pilot, energy, and collaborative detection,” in </a:t>
            </a:r>
            <a:r>
              <a:rPr lang="en-US" sz="2500" i="1" dirty="0" smtClean="0">
                <a:latin typeface="Arial" pitchFamily="34" charset="0"/>
                <a:cs typeface="Arial" pitchFamily="34" charset="0"/>
              </a:rPr>
              <a:t>Proc. IEEE Military </a:t>
            </a:r>
            <a:r>
              <a:rPr lang="en-US" sz="2500" i="1" dirty="0" err="1" smtClean="0">
                <a:latin typeface="Arial" pitchFamily="34" charset="0"/>
                <a:cs typeface="Arial" pitchFamily="34" charset="0"/>
              </a:rPr>
              <a:t>Commun</a:t>
            </a:r>
            <a:r>
              <a:rPr lang="en-US" sz="2500" i="1" dirty="0" smtClean="0">
                <a:latin typeface="Arial" pitchFamily="34" charset="0"/>
                <a:cs typeface="Arial" pitchFamily="34" charset="0"/>
              </a:rPr>
              <a:t>. Conf.</a:t>
            </a:r>
            <a:r>
              <a:rPr lang="en-US" sz="2500" dirty="0" smtClean="0">
                <a:latin typeface="Arial" pitchFamily="34" charset="0"/>
                <a:cs typeface="Arial" pitchFamily="34" charset="0"/>
              </a:rPr>
              <a:t>, Washington, D.C., USA, Oct. 2006, pp. 1–7.</a:t>
            </a:r>
          </a:p>
          <a:p>
            <a:r>
              <a:rPr lang="en-US" sz="2500" dirty="0" smtClean="0">
                <a:latin typeface="Arial" pitchFamily="34" charset="0"/>
                <a:cs typeface="Arial" pitchFamily="34" charset="0"/>
              </a:rPr>
              <a:t>[7] C. </a:t>
            </a:r>
            <a:r>
              <a:rPr lang="en-US" sz="2500" dirty="0" err="1" smtClean="0">
                <a:latin typeface="Arial" pitchFamily="34" charset="0"/>
                <a:cs typeface="Arial" pitchFamily="34" charset="0"/>
              </a:rPr>
              <a:t>Cordeiro</a:t>
            </a:r>
            <a:r>
              <a:rPr lang="en-US" sz="2500" dirty="0" smtClean="0">
                <a:latin typeface="Arial" pitchFamily="34" charset="0"/>
                <a:cs typeface="Arial" pitchFamily="34" charset="0"/>
              </a:rPr>
              <a:t>, K. </a:t>
            </a:r>
            <a:r>
              <a:rPr lang="en-US" sz="2500" dirty="0" err="1" smtClean="0">
                <a:latin typeface="Arial" pitchFamily="34" charset="0"/>
                <a:cs typeface="Arial" pitchFamily="34" charset="0"/>
              </a:rPr>
              <a:t>Challapali</a:t>
            </a:r>
            <a:r>
              <a:rPr lang="en-US" sz="2500" dirty="0" smtClean="0">
                <a:latin typeface="Arial" pitchFamily="34" charset="0"/>
                <a:cs typeface="Arial" pitchFamily="34" charset="0"/>
              </a:rPr>
              <a:t>, and D. </a:t>
            </a:r>
            <a:r>
              <a:rPr lang="en-US" sz="2500" dirty="0" err="1" smtClean="0">
                <a:latin typeface="Arial" pitchFamily="34" charset="0"/>
                <a:cs typeface="Arial" pitchFamily="34" charset="0"/>
              </a:rPr>
              <a:t>Birru</a:t>
            </a:r>
            <a:r>
              <a:rPr lang="en-US" sz="2500" dirty="0" smtClean="0">
                <a:latin typeface="Arial" pitchFamily="34" charset="0"/>
                <a:cs typeface="Arial" pitchFamily="34" charset="0"/>
              </a:rPr>
              <a:t>, “IEEE 802.22: An introduction to the first wireless standard based on cognitive radios,” </a:t>
            </a:r>
            <a:r>
              <a:rPr lang="en-US" sz="2500" i="1" dirty="0" smtClean="0">
                <a:latin typeface="Arial" pitchFamily="34" charset="0"/>
                <a:cs typeface="Arial" pitchFamily="34" charset="0"/>
              </a:rPr>
              <a:t>Journal of communications</a:t>
            </a:r>
            <a:r>
              <a:rPr lang="en-US" sz="2500" dirty="0" smtClean="0">
                <a:latin typeface="Arial" pitchFamily="34" charset="0"/>
                <a:cs typeface="Arial" pitchFamily="34" charset="0"/>
              </a:rPr>
              <a:t>, vol. 1, no. 1, Apr. 2006.</a:t>
            </a:r>
          </a:p>
          <a:p>
            <a:r>
              <a:rPr lang="en-US" sz="2500" dirty="0" smtClean="0">
                <a:latin typeface="Arial" pitchFamily="34" charset="0"/>
                <a:cs typeface="Arial" pitchFamily="34" charset="0"/>
              </a:rPr>
              <a:t>[8] A. </a:t>
            </a:r>
            <a:r>
              <a:rPr lang="en-US" sz="2500" dirty="0" err="1" smtClean="0">
                <a:latin typeface="Arial" pitchFamily="34" charset="0"/>
                <a:cs typeface="Arial" pitchFamily="34" charset="0"/>
              </a:rPr>
              <a:t>Ghasemi</a:t>
            </a:r>
            <a:r>
              <a:rPr lang="en-US" sz="2500" dirty="0" smtClean="0">
                <a:latin typeface="Arial" pitchFamily="34" charset="0"/>
                <a:cs typeface="Arial" pitchFamily="34" charset="0"/>
              </a:rPr>
              <a:t> and E. Sousa, “Optimization of spectrum sensing for opportunistic spectrum access in cognitive radio networks,” in </a:t>
            </a:r>
            <a:r>
              <a:rPr lang="en-US" sz="2500" i="1" dirty="0" smtClean="0">
                <a:latin typeface="Arial" pitchFamily="34" charset="0"/>
                <a:cs typeface="Arial" pitchFamily="34" charset="0"/>
              </a:rPr>
              <a:t>Proc. IEEE Consumer </a:t>
            </a:r>
            <a:r>
              <a:rPr lang="en-US" sz="2500" i="1" dirty="0" err="1" smtClean="0">
                <a:latin typeface="Arial" pitchFamily="34" charset="0"/>
                <a:cs typeface="Arial" pitchFamily="34" charset="0"/>
              </a:rPr>
              <a:t>Commun</a:t>
            </a:r>
            <a:r>
              <a:rPr lang="en-US" sz="2500" i="1" dirty="0" smtClean="0">
                <a:latin typeface="Arial" pitchFamily="34" charset="0"/>
                <a:cs typeface="Arial" pitchFamily="34" charset="0"/>
              </a:rPr>
              <a:t>. and Networking Conf.</a:t>
            </a:r>
            <a:r>
              <a:rPr lang="en-US" sz="2500" dirty="0" smtClean="0">
                <a:latin typeface="Arial" pitchFamily="34" charset="0"/>
                <a:cs typeface="Arial" pitchFamily="34" charset="0"/>
              </a:rPr>
              <a:t>, Las Vegas, Nevada, USA, Jan. 2007, pp. 1022–1026.</a:t>
            </a:r>
          </a:p>
          <a:p>
            <a:r>
              <a:rPr lang="en-US" sz="2500" dirty="0" smtClean="0">
                <a:latin typeface="Arial" pitchFamily="34" charset="0"/>
                <a:cs typeface="Arial" pitchFamily="34" charset="0"/>
              </a:rPr>
              <a:t>[9] F. </a:t>
            </a:r>
            <a:r>
              <a:rPr lang="en-US" sz="2500" dirty="0" err="1" smtClean="0">
                <a:latin typeface="Arial" pitchFamily="34" charset="0"/>
                <a:cs typeface="Arial" pitchFamily="34" charset="0"/>
              </a:rPr>
              <a:t>Digham</a:t>
            </a:r>
            <a:r>
              <a:rPr lang="en-US" sz="2500" dirty="0" smtClean="0">
                <a:latin typeface="Arial" pitchFamily="34" charset="0"/>
                <a:cs typeface="Arial" pitchFamily="34" charset="0"/>
              </a:rPr>
              <a:t>, M. </a:t>
            </a:r>
            <a:r>
              <a:rPr lang="en-US" sz="2500" dirty="0" err="1" smtClean="0">
                <a:latin typeface="Arial" pitchFamily="34" charset="0"/>
                <a:cs typeface="Arial" pitchFamily="34" charset="0"/>
              </a:rPr>
              <a:t>Alouini</a:t>
            </a:r>
            <a:r>
              <a:rPr lang="en-US" sz="2500" dirty="0" smtClean="0">
                <a:latin typeface="Arial" pitchFamily="34" charset="0"/>
                <a:cs typeface="Arial" pitchFamily="34" charset="0"/>
              </a:rPr>
              <a:t>, and M. Simon, “On the energy detection of unknown signals over fading channels,” in </a:t>
            </a:r>
            <a:r>
              <a:rPr lang="en-US" sz="2500" i="1" dirty="0" smtClean="0">
                <a:latin typeface="Arial" pitchFamily="34" charset="0"/>
                <a:cs typeface="Arial" pitchFamily="34" charset="0"/>
              </a:rPr>
              <a:t>Proc. IEEE Int. Conf. </a:t>
            </a:r>
            <a:r>
              <a:rPr lang="en-US" sz="2500" i="1" dirty="0" err="1" smtClean="0">
                <a:latin typeface="Arial" pitchFamily="34" charset="0"/>
                <a:cs typeface="Arial" pitchFamily="34" charset="0"/>
              </a:rPr>
              <a:t>Commun</a:t>
            </a:r>
            <a:r>
              <a:rPr lang="en-US" sz="2500" i="1" dirty="0" smtClean="0">
                <a:latin typeface="Arial" pitchFamily="34" charset="0"/>
                <a:cs typeface="Arial" pitchFamily="34" charset="0"/>
              </a:rPr>
              <a:t>.</a:t>
            </a:r>
            <a:r>
              <a:rPr lang="en-US" sz="2500" dirty="0" smtClean="0">
                <a:latin typeface="Arial" pitchFamily="34" charset="0"/>
                <a:cs typeface="Arial" pitchFamily="34" charset="0"/>
              </a:rPr>
              <a:t>, vol. 5, Seattle, Washington, USA, May 2003, pp. 3575– 3579.</a:t>
            </a:r>
          </a:p>
          <a:p>
            <a:endParaRPr lang="en-US" dirty="0"/>
          </a:p>
        </p:txBody>
      </p:sp>
      <p:sp>
        <p:nvSpPr>
          <p:cNvPr id="4" name="Slide Number Placeholder 3"/>
          <p:cNvSpPr>
            <a:spLocks noGrp="1"/>
          </p:cNvSpPr>
          <p:nvPr>
            <p:ph type="sldNum" sz="quarter" idx="12"/>
          </p:nvPr>
        </p:nvSpPr>
        <p:spPr/>
        <p:txBody>
          <a:bodyPr/>
          <a:lstStyle/>
          <a:p>
            <a:fld id="{18458392-B908-4EB7-9645-A3165E6A5C53}" type="slidenum">
              <a:rPr lang="en-US" smtClean="0"/>
              <a:pPr/>
              <a:t>26</a:t>
            </a:fld>
            <a:r>
              <a:rPr lang="en-US" smtClean="0"/>
              <a:t>/26</a:t>
            </a:r>
            <a:endParaRPr lang="en-US" dirty="0"/>
          </a:p>
        </p:txBody>
      </p:sp>
    </p:spTree>
  </p:cSld>
  <p:clrMapOvr>
    <a:masterClrMapping/>
  </p:clrMapOvr>
  <p:transition>
    <p:cut thruBlk="1"/>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31" name="WordArt 7"/>
          <p:cNvSpPr>
            <a:spLocks noChangeArrowheads="1" noChangeShapeType="1" noTextEdit="1"/>
          </p:cNvSpPr>
          <p:nvPr/>
        </p:nvSpPr>
        <p:spPr bwMode="auto">
          <a:xfrm>
            <a:off x="2057400" y="5334000"/>
            <a:ext cx="4219575" cy="1295400"/>
          </a:xfrm>
          <a:prstGeom prst="rect">
            <a:avLst/>
          </a:prstGeom>
        </p:spPr>
        <p:txBody>
          <a:bodyPr wrap="none" fromWordArt="1">
            <a:prstTxWarp prst="textPlain">
              <a:avLst>
                <a:gd name="adj" fmla="val 50000"/>
              </a:avLst>
            </a:prstTxWarp>
          </a:bodyPr>
          <a:lstStyle/>
          <a:p>
            <a:pPr algn="ctr" rtl="0"/>
            <a:r>
              <a:rPr lang="en-US" sz="3600" i="1" kern="10" spc="720" dirty="0">
                <a:ln w="9525">
                  <a:noFill/>
                  <a:round/>
                  <a:headEnd/>
                  <a:tailEnd/>
                </a:ln>
                <a:gradFill rotWithShape="0">
                  <a:gsLst>
                    <a:gs pos="0">
                      <a:srgbClr val="AAAAAA"/>
                    </a:gs>
                    <a:gs pos="100000">
                      <a:srgbClr val="FFFFFF"/>
                    </a:gs>
                  </a:gsLst>
                  <a:lin ang="5400000" scaled="1"/>
                </a:gradFill>
                <a:effectLst>
                  <a:outerShdw dist="45791" dir="3378596" algn="ctr" rotWithShape="0">
                    <a:srgbClr val="4D4D4D">
                      <a:alpha val="80000"/>
                    </a:srgbClr>
                  </a:outerShdw>
                </a:effectLst>
                <a:latin typeface="Arial Black"/>
              </a:rPr>
              <a:t> </a:t>
            </a:r>
          </a:p>
        </p:txBody>
      </p:sp>
      <p:pic>
        <p:nvPicPr>
          <p:cNvPr id="6" name="Picture 6" descr="300px-I-80_Eastshore_Fwy"/>
          <p:cNvPicPr>
            <a:picLocks noChangeAspect="1" noChangeArrowheads="1"/>
          </p:cNvPicPr>
          <p:nvPr/>
        </p:nvPicPr>
        <p:blipFill>
          <a:blip r:embed="rId3">
            <a:lum contrast="30000"/>
          </a:blip>
          <a:srcRect/>
          <a:stretch>
            <a:fillRect/>
          </a:stretch>
        </p:blipFill>
        <p:spPr bwMode="auto">
          <a:xfrm>
            <a:off x="0" y="0"/>
            <a:ext cx="9144000" cy="5410200"/>
          </a:xfrm>
          <a:prstGeom prst="rect">
            <a:avLst/>
          </a:prstGeom>
          <a:ln>
            <a:noFill/>
          </a:ln>
          <a:effectLst>
            <a:softEdge rad="112500"/>
          </a:effectLst>
        </p:spPr>
      </p:pic>
      <p:sp>
        <p:nvSpPr>
          <p:cNvPr id="7" name="Rectangle 6"/>
          <p:cNvSpPr/>
          <p:nvPr/>
        </p:nvSpPr>
        <p:spPr>
          <a:xfrm>
            <a:off x="1371600" y="5257800"/>
            <a:ext cx="5647700" cy="1754326"/>
          </a:xfrm>
          <a:prstGeom prst="rect">
            <a:avLst/>
          </a:prstGeom>
          <a:noFill/>
        </p:spPr>
        <p:txBody>
          <a:bodyPr wrap="none" lIns="91440" tIns="45720" rIns="91440" bIns="45720">
            <a:spAutoFit/>
            <a:scene3d>
              <a:camera prst="perspectiveRelaxed"/>
              <a:lightRig rig="threePt" dir="t"/>
            </a:scene3d>
          </a:bodyPr>
          <a:lstStyle/>
          <a:p>
            <a:pPr algn="ctr" rtl="0"/>
            <a:r>
              <a:rPr lang="en-US" sz="5400" i="1" kern="10" dirty="0" smtClean="0">
                <a:ln w="18415" cmpd="sng">
                  <a:solidFill>
                    <a:srgbClr val="FFFFFF"/>
                  </a:solidFill>
                  <a:prstDash val="solid"/>
                </a:ln>
                <a:solidFill>
                  <a:srgbClr val="C00000"/>
                </a:solidFill>
                <a:effectLst>
                  <a:outerShdw blurRad="63500" dir="3600000" algn="tl" rotWithShape="0">
                    <a:srgbClr val="000000">
                      <a:alpha val="70000"/>
                    </a:srgbClr>
                  </a:outerShdw>
                </a:effectLst>
                <a:latin typeface="Arial Black"/>
              </a:rPr>
              <a:t>Thank You</a:t>
            </a:r>
            <a:endParaRPr lang="en-US" sz="5400" i="1" kern="10" dirty="0">
              <a:ln w="18415" cmpd="sng">
                <a:solidFill>
                  <a:srgbClr val="FFFFFF"/>
                </a:solidFill>
                <a:prstDash val="solid"/>
              </a:ln>
              <a:solidFill>
                <a:srgbClr val="C00000"/>
              </a:solidFill>
              <a:effectLst>
                <a:outerShdw blurRad="63500" dir="3600000" algn="tl" rotWithShape="0">
                  <a:srgbClr val="000000">
                    <a:alpha val="70000"/>
                  </a:srgbClr>
                </a:outerShdw>
              </a:effectLst>
              <a:latin typeface="Arial Black"/>
            </a:endParaRPr>
          </a:p>
          <a:p>
            <a:pPr algn="ctr" rtl="0"/>
            <a:r>
              <a:rPr lang="en-US" sz="5400" i="1" kern="10" dirty="0" smtClean="0">
                <a:ln w="18415" cmpd="sng">
                  <a:solidFill>
                    <a:srgbClr val="FFFFFF"/>
                  </a:solidFill>
                  <a:prstDash val="solid"/>
                </a:ln>
                <a:solidFill>
                  <a:srgbClr val="C00000"/>
                </a:solidFill>
                <a:effectLst>
                  <a:outerShdw blurRad="63500" dir="3600000" algn="tl" rotWithShape="0">
                    <a:srgbClr val="000000">
                      <a:alpha val="70000"/>
                    </a:srgbClr>
                  </a:outerShdw>
                </a:effectLst>
                <a:latin typeface="Arial Black"/>
              </a:rPr>
              <a:t>Any Question?</a:t>
            </a:r>
            <a:endParaRPr lang="en-US" sz="5400" dirty="0">
              <a:ln w="18415" cmpd="sng">
                <a:solidFill>
                  <a:srgbClr val="FFFFFF"/>
                </a:solidFill>
                <a:prstDash val="solid"/>
              </a:ln>
              <a:solidFill>
                <a:srgbClr val="C00000"/>
              </a:solidFill>
              <a:effectLst>
                <a:outerShdw blurRad="63500" dir="3600000" algn="tl" rotWithShape="0">
                  <a:srgbClr val="000000">
                    <a:alpha val="70000"/>
                  </a:srgbClr>
                </a:outerShdw>
              </a:effectLst>
            </a:endParaRPr>
          </a:p>
        </p:txBody>
      </p:sp>
      <p:sp>
        <p:nvSpPr>
          <p:cNvPr id="9" name="Slide Number Placeholder 8"/>
          <p:cNvSpPr>
            <a:spLocks noGrp="1"/>
          </p:cNvSpPr>
          <p:nvPr>
            <p:ph type="sldNum" sz="quarter" idx="12"/>
          </p:nvPr>
        </p:nvSpPr>
        <p:spPr/>
        <p:txBody>
          <a:bodyPr/>
          <a:lstStyle/>
          <a:p>
            <a:fld id="{18458392-B908-4EB7-9645-A3165E6A5C53}" type="slidenum">
              <a:rPr lang="en-US" smtClean="0"/>
              <a:pPr/>
              <a:t>27</a:t>
            </a:fld>
            <a:endParaRPr lang="en-US"/>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mn-lt"/>
              </a:rPr>
              <a:t>Definition :</a:t>
            </a:r>
            <a:endParaRPr lang="en-US" sz="4000" dirty="0">
              <a:latin typeface="+mn-lt"/>
            </a:endParaRPr>
          </a:p>
        </p:txBody>
      </p:sp>
      <p:sp>
        <p:nvSpPr>
          <p:cNvPr id="3" name="Content Placeholder 2"/>
          <p:cNvSpPr>
            <a:spLocks noGrp="1"/>
          </p:cNvSpPr>
          <p:nvPr>
            <p:ph idx="1"/>
          </p:nvPr>
        </p:nvSpPr>
        <p:spPr/>
        <p:txBody>
          <a:bodyPr/>
          <a:lstStyle/>
          <a:p>
            <a:r>
              <a:rPr lang="en-US" dirty="0" smtClean="0"/>
              <a:t>definition adopted by Federal Communications Commission (FCC): “</a:t>
            </a:r>
            <a:r>
              <a:rPr lang="en-US" i="1" dirty="0" smtClean="0"/>
              <a:t>Cognitive radio: A radio or system that senses its operational electromagnetic environment and can </a:t>
            </a:r>
            <a:r>
              <a:rPr lang="en-US" i="1" dirty="0" smtClean="0">
                <a:solidFill>
                  <a:srgbClr val="FF0000"/>
                </a:solidFill>
              </a:rPr>
              <a:t>dynamically</a:t>
            </a:r>
            <a:r>
              <a:rPr lang="en-US" i="1" dirty="0" smtClean="0"/>
              <a:t> and </a:t>
            </a:r>
            <a:r>
              <a:rPr lang="en-US" i="1" dirty="0" smtClean="0">
                <a:solidFill>
                  <a:srgbClr val="FF0000"/>
                </a:solidFill>
              </a:rPr>
              <a:t>autonomously </a:t>
            </a:r>
            <a:r>
              <a:rPr lang="en-US" i="1" dirty="0" smtClean="0"/>
              <a:t>adjust its radio operating parameters to modify system operation, such as </a:t>
            </a:r>
            <a:r>
              <a:rPr lang="en-US" i="1" u="sng" dirty="0" smtClean="0"/>
              <a:t>maximize throughput</a:t>
            </a:r>
            <a:r>
              <a:rPr lang="en-US" i="1" dirty="0" smtClean="0"/>
              <a:t>, </a:t>
            </a:r>
            <a:r>
              <a:rPr lang="en-US" i="1" u="sng" dirty="0" smtClean="0"/>
              <a:t>mitigate interference, facilitate interoperability</a:t>
            </a:r>
            <a:r>
              <a:rPr lang="en-US" i="1" dirty="0" smtClean="0"/>
              <a:t>, </a:t>
            </a:r>
            <a:r>
              <a:rPr lang="en-US" i="1" u="sng" dirty="0" smtClean="0"/>
              <a:t>access secondary markets</a:t>
            </a:r>
            <a:r>
              <a:rPr lang="en-US" i="1" dirty="0" smtClean="0"/>
              <a:t>.</a:t>
            </a:r>
            <a:r>
              <a:rPr lang="en-US" dirty="0" smtClean="0"/>
              <a:t>”</a:t>
            </a:r>
          </a:p>
          <a:p>
            <a:endParaRPr lang="en-US" dirty="0"/>
          </a:p>
        </p:txBody>
      </p:sp>
      <p:sp>
        <p:nvSpPr>
          <p:cNvPr id="6" name="Slide Number Placeholder 5"/>
          <p:cNvSpPr>
            <a:spLocks noGrp="1"/>
          </p:cNvSpPr>
          <p:nvPr>
            <p:ph type="sldNum" sz="quarter" idx="12"/>
          </p:nvPr>
        </p:nvSpPr>
        <p:spPr/>
        <p:txBody>
          <a:bodyPr/>
          <a:lstStyle/>
          <a:p>
            <a:fld id="{18458392-B908-4EB7-9645-A3165E6A5C53}" type="slidenum">
              <a:rPr lang="en-US" smtClean="0"/>
              <a:pPr/>
              <a:t>3</a:t>
            </a:fld>
            <a:r>
              <a:rPr lang="en-US" smtClean="0"/>
              <a:t>/26</a:t>
            </a:r>
            <a:endParaRPr lang="en-US" dirty="0"/>
          </a:p>
        </p:txBody>
      </p:sp>
    </p:spTree>
  </p:cSld>
  <p:clrMapOvr>
    <a:masterClrMapping/>
  </p:clrMapOvr>
  <p:transition>
    <p:cut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143000"/>
          </a:xfrm>
        </p:spPr>
        <p:txBody>
          <a:bodyPr>
            <a:normAutofit fontScale="90000"/>
          </a:bodyPr>
          <a:lstStyle/>
          <a:p>
            <a:r>
              <a:rPr lang="en-US" sz="4000" dirty="0" smtClean="0">
                <a:latin typeface="+mn-lt"/>
                <a:cs typeface="Arial" pitchFamily="34" charset="0"/>
              </a:rPr>
              <a:t>Multi-Dimensional Spectrum Awareness</a:t>
            </a:r>
            <a:r>
              <a:rPr lang="en-US" dirty="0" smtClean="0">
                <a:latin typeface="Arial" pitchFamily="34" charset="0"/>
                <a:cs typeface="Arial" pitchFamily="34" charset="0"/>
              </a:rPr>
              <a:t/>
            </a:r>
            <a:br>
              <a:rPr lang="en-US" dirty="0" smtClean="0">
                <a:latin typeface="Arial" pitchFamily="34" charset="0"/>
                <a:cs typeface="Arial" pitchFamily="34" charset="0"/>
              </a:rPr>
            </a:br>
            <a:endParaRPr lang="en-US" dirty="0"/>
          </a:p>
        </p:txBody>
      </p:sp>
      <p:sp>
        <p:nvSpPr>
          <p:cNvPr id="3" name="Content Placeholder 2"/>
          <p:cNvSpPr>
            <a:spLocks noGrp="1"/>
          </p:cNvSpPr>
          <p:nvPr>
            <p:ph idx="1"/>
          </p:nvPr>
        </p:nvSpPr>
        <p:spPr/>
        <p:txBody>
          <a:bodyPr/>
          <a:lstStyle/>
          <a:p>
            <a:r>
              <a:rPr lang="en-US" dirty="0" smtClean="0">
                <a:latin typeface="Arial" pitchFamily="34" charset="0"/>
                <a:cs typeface="Arial" pitchFamily="34" charset="0"/>
              </a:rPr>
              <a:t>Spectrum Opportunity : </a:t>
            </a:r>
            <a:r>
              <a:rPr lang="en-US" i="1" dirty="0" smtClean="0"/>
              <a:t>a band of frequencies that are not being used by the primary user of that band at a </a:t>
            </a:r>
            <a:r>
              <a:rPr lang="en-US" i="1" dirty="0" smtClean="0">
                <a:solidFill>
                  <a:srgbClr val="FF0000"/>
                </a:solidFill>
              </a:rPr>
              <a:t>particular time </a:t>
            </a:r>
            <a:r>
              <a:rPr lang="en-US" i="1" dirty="0" smtClean="0"/>
              <a:t>in a </a:t>
            </a:r>
            <a:r>
              <a:rPr lang="en-US" i="1" dirty="0" smtClean="0">
                <a:solidFill>
                  <a:srgbClr val="FF0000"/>
                </a:solidFill>
              </a:rPr>
              <a:t>particular geographic area</a:t>
            </a:r>
            <a:endParaRPr lang="en-US" dirty="0" smtClean="0">
              <a:solidFill>
                <a:srgbClr val="FF0000"/>
              </a:solidFill>
            </a:endParaRPr>
          </a:p>
          <a:p>
            <a:r>
              <a:rPr lang="en-US" dirty="0" smtClean="0">
                <a:latin typeface="Arial" pitchFamily="34" charset="0"/>
                <a:cs typeface="Arial" pitchFamily="34" charset="0"/>
              </a:rPr>
              <a:t>Other Dimensions :</a:t>
            </a:r>
          </a:p>
          <a:p>
            <a:r>
              <a:rPr lang="en-US" dirty="0" smtClean="0">
                <a:latin typeface="Arial" pitchFamily="34" charset="0"/>
                <a:cs typeface="Arial" pitchFamily="34" charset="0"/>
              </a:rPr>
              <a:t>Code Dimension </a:t>
            </a:r>
          </a:p>
          <a:p>
            <a:r>
              <a:rPr lang="en-US" dirty="0" smtClean="0">
                <a:latin typeface="Arial" pitchFamily="34" charset="0"/>
                <a:cs typeface="Arial" pitchFamily="34" charset="0"/>
              </a:rPr>
              <a:t>Angle Dimension</a:t>
            </a:r>
            <a:endParaRPr lang="en-US" dirty="0">
              <a:latin typeface="Arial" pitchFamily="34" charset="0"/>
              <a:cs typeface="Arial" pitchFamily="34" charset="0"/>
            </a:endParaRPr>
          </a:p>
        </p:txBody>
      </p:sp>
      <p:sp>
        <p:nvSpPr>
          <p:cNvPr id="6" name="Slide Number Placeholder 5"/>
          <p:cNvSpPr>
            <a:spLocks noGrp="1"/>
          </p:cNvSpPr>
          <p:nvPr>
            <p:ph type="sldNum" sz="quarter" idx="12"/>
          </p:nvPr>
        </p:nvSpPr>
        <p:spPr/>
        <p:txBody>
          <a:bodyPr/>
          <a:lstStyle/>
          <a:p>
            <a:fld id="{18458392-B908-4EB7-9645-A3165E6A5C53}" type="slidenum">
              <a:rPr lang="en-US" smtClean="0"/>
              <a:pPr/>
              <a:t>4</a:t>
            </a:fld>
            <a:r>
              <a:rPr lang="en-US" smtClean="0"/>
              <a:t>/26</a:t>
            </a:r>
            <a:endParaRPr lang="en-US" dirty="0"/>
          </a:p>
        </p:txBody>
      </p:sp>
    </p:spTree>
  </p:cSld>
  <p:clrMapOvr>
    <a:masterClrMapping/>
  </p:clrMapOvr>
  <p:transition>
    <p:cut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074" name="Picture 2"/>
          <p:cNvPicPr>
            <a:picLocks noGrp="1" noChangeAspect="1" noChangeArrowheads="1"/>
          </p:cNvPicPr>
          <p:nvPr>
            <p:ph idx="1"/>
          </p:nvPr>
        </p:nvPicPr>
        <p:blipFill>
          <a:blip r:embed="rId3"/>
          <a:srcRect/>
          <a:stretch>
            <a:fillRect/>
          </a:stretch>
        </p:blipFill>
        <p:spPr bwMode="auto">
          <a:xfrm>
            <a:off x="0" y="0"/>
            <a:ext cx="9144000" cy="6857999"/>
          </a:xfrm>
          <a:prstGeom prst="rect">
            <a:avLst/>
          </a:prstGeom>
          <a:noFill/>
          <a:ln w="9525">
            <a:noFill/>
            <a:miter lim="800000"/>
            <a:headEnd/>
            <a:tailEnd/>
          </a:ln>
          <a:effectLst/>
        </p:spPr>
      </p:pic>
      <p:sp>
        <p:nvSpPr>
          <p:cNvPr id="6" name="Slide Number Placeholder 5"/>
          <p:cNvSpPr>
            <a:spLocks noGrp="1"/>
          </p:cNvSpPr>
          <p:nvPr>
            <p:ph type="sldNum" sz="quarter" idx="12"/>
          </p:nvPr>
        </p:nvSpPr>
        <p:spPr/>
        <p:txBody>
          <a:bodyPr/>
          <a:lstStyle/>
          <a:p>
            <a:fld id="{18458392-B908-4EB7-9645-A3165E6A5C53}" type="slidenum">
              <a:rPr lang="en-US" smtClean="0"/>
              <a:pPr/>
              <a:t>5</a:t>
            </a:fld>
            <a:r>
              <a:rPr lang="en-US" smtClean="0"/>
              <a:t>/26</a:t>
            </a:r>
            <a:endParaRPr lang="en-US" dirty="0"/>
          </a:p>
        </p:txBody>
      </p:sp>
    </p:spTree>
  </p:cSld>
  <p:clrMapOvr>
    <a:masterClrMapping/>
  </p:clrMapOvr>
  <p:transition>
    <p:cut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mn-lt"/>
              </a:rPr>
              <a:t>Frequency and Time Dimension</a:t>
            </a:r>
            <a:endParaRPr lang="en-US" sz="4000" dirty="0">
              <a:latin typeface="+mn-lt"/>
            </a:endParaRPr>
          </a:p>
        </p:txBody>
      </p:sp>
      <p:pic>
        <p:nvPicPr>
          <p:cNvPr id="4098" name="Picture 2"/>
          <p:cNvPicPr>
            <a:picLocks noGrp="1" noChangeAspect="1" noChangeArrowheads="1"/>
          </p:cNvPicPr>
          <p:nvPr>
            <p:ph idx="1"/>
          </p:nvPr>
        </p:nvPicPr>
        <p:blipFill>
          <a:blip r:embed="rId3"/>
          <a:srcRect/>
          <a:stretch>
            <a:fillRect/>
          </a:stretch>
        </p:blipFill>
        <p:spPr bwMode="auto">
          <a:xfrm>
            <a:off x="473575" y="1935163"/>
            <a:ext cx="8196849" cy="4389437"/>
          </a:xfrm>
          <a:prstGeom prst="rect">
            <a:avLst/>
          </a:prstGeom>
          <a:noFill/>
          <a:ln w="9525">
            <a:noFill/>
            <a:miter lim="800000"/>
            <a:headEnd/>
            <a:tailEnd/>
          </a:ln>
          <a:effectLst/>
        </p:spPr>
      </p:pic>
      <p:sp>
        <p:nvSpPr>
          <p:cNvPr id="6" name="Slide Number Placeholder 5"/>
          <p:cNvSpPr>
            <a:spLocks noGrp="1"/>
          </p:cNvSpPr>
          <p:nvPr>
            <p:ph type="sldNum" sz="quarter" idx="12"/>
          </p:nvPr>
        </p:nvSpPr>
        <p:spPr/>
        <p:txBody>
          <a:bodyPr/>
          <a:lstStyle/>
          <a:p>
            <a:fld id="{18458392-B908-4EB7-9645-A3165E6A5C53}" type="slidenum">
              <a:rPr lang="en-US" smtClean="0"/>
              <a:pPr/>
              <a:t>6</a:t>
            </a:fld>
            <a:r>
              <a:rPr lang="en-US" smtClean="0"/>
              <a:t>/26</a:t>
            </a:r>
            <a:endParaRPr lang="en-US" dirty="0"/>
          </a:p>
        </p:txBody>
      </p:sp>
    </p:spTree>
  </p:cSld>
  <p:clrMapOvr>
    <a:masterClrMapping/>
  </p:clrMapOvr>
  <p:transition>
    <p:cut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mn-lt"/>
              </a:rPr>
              <a:t>Geographical Space Angle</a:t>
            </a:r>
            <a:endParaRPr lang="en-US" sz="4000" dirty="0">
              <a:latin typeface="+mn-lt"/>
            </a:endParaRPr>
          </a:p>
        </p:txBody>
      </p:sp>
      <p:pic>
        <p:nvPicPr>
          <p:cNvPr id="5122" name="Picture 2"/>
          <p:cNvPicPr>
            <a:picLocks noGrp="1" noChangeAspect="1" noChangeArrowheads="1"/>
          </p:cNvPicPr>
          <p:nvPr>
            <p:ph idx="1"/>
          </p:nvPr>
        </p:nvPicPr>
        <p:blipFill>
          <a:blip r:embed="rId3"/>
          <a:srcRect/>
          <a:stretch>
            <a:fillRect/>
          </a:stretch>
        </p:blipFill>
        <p:spPr bwMode="auto">
          <a:xfrm>
            <a:off x="1397496" y="1935163"/>
            <a:ext cx="6349007" cy="4389437"/>
          </a:xfrm>
          <a:prstGeom prst="rect">
            <a:avLst/>
          </a:prstGeom>
          <a:noFill/>
          <a:ln w="9525">
            <a:noFill/>
            <a:miter lim="800000"/>
            <a:headEnd/>
            <a:tailEnd/>
          </a:ln>
          <a:effectLst/>
        </p:spPr>
      </p:pic>
      <p:sp>
        <p:nvSpPr>
          <p:cNvPr id="6" name="Slide Number Placeholder 5"/>
          <p:cNvSpPr>
            <a:spLocks noGrp="1"/>
          </p:cNvSpPr>
          <p:nvPr>
            <p:ph type="sldNum" sz="quarter" idx="12"/>
          </p:nvPr>
        </p:nvSpPr>
        <p:spPr/>
        <p:txBody>
          <a:bodyPr/>
          <a:lstStyle/>
          <a:p>
            <a:fld id="{18458392-B908-4EB7-9645-A3165E6A5C53}" type="slidenum">
              <a:rPr lang="en-US" smtClean="0"/>
              <a:pPr/>
              <a:t>7</a:t>
            </a:fld>
            <a:r>
              <a:rPr lang="en-US" smtClean="0"/>
              <a:t>/26</a:t>
            </a:r>
            <a:endParaRPr lang="en-US" dirty="0"/>
          </a:p>
        </p:txBody>
      </p:sp>
    </p:spTree>
  </p:cSld>
  <p:clrMapOvr>
    <a:masterClrMapping/>
  </p:clrMapOvr>
  <p:transition>
    <p:cut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mn-lt"/>
              </a:rPr>
              <a:t>Code Dimension</a:t>
            </a:r>
            <a:endParaRPr lang="en-US" sz="4000" dirty="0">
              <a:latin typeface="+mn-lt"/>
            </a:endParaRPr>
          </a:p>
        </p:txBody>
      </p:sp>
      <p:pic>
        <p:nvPicPr>
          <p:cNvPr id="6147" name="Picture 3"/>
          <p:cNvPicPr>
            <a:picLocks noGrp="1" noChangeAspect="1" noChangeArrowheads="1"/>
          </p:cNvPicPr>
          <p:nvPr>
            <p:ph idx="1"/>
          </p:nvPr>
        </p:nvPicPr>
        <p:blipFill>
          <a:blip r:embed="rId3"/>
          <a:srcRect/>
          <a:stretch>
            <a:fillRect/>
          </a:stretch>
        </p:blipFill>
        <p:spPr bwMode="auto">
          <a:xfrm>
            <a:off x="2019300" y="2286794"/>
            <a:ext cx="5105400" cy="3686175"/>
          </a:xfrm>
          <a:prstGeom prst="rect">
            <a:avLst/>
          </a:prstGeom>
          <a:noFill/>
          <a:ln w="9525">
            <a:noFill/>
            <a:miter lim="800000"/>
            <a:headEnd/>
            <a:tailEnd/>
          </a:ln>
          <a:effectLst/>
        </p:spPr>
      </p:pic>
      <p:sp>
        <p:nvSpPr>
          <p:cNvPr id="6" name="Slide Number Placeholder 5"/>
          <p:cNvSpPr>
            <a:spLocks noGrp="1"/>
          </p:cNvSpPr>
          <p:nvPr>
            <p:ph type="sldNum" sz="quarter" idx="12"/>
          </p:nvPr>
        </p:nvSpPr>
        <p:spPr/>
        <p:txBody>
          <a:bodyPr/>
          <a:lstStyle/>
          <a:p>
            <a:fld id="{18458392-B908-4EB7-9645-A3165E6A5C53}" type="slidenum">
              <a:rPr lang="en-US" smtClean="0"/>
              <a:pPr/>
              <a:t>8</a:t>
            </a:fld>
            <a:r>
              <a:rPr lang="en-US" smtClean="0"/>
              <a:t>/26</a:t>
            </a:r>
            <a:endParaRPr lang="en-US" dirty="0"/>
          </a:p>
        </p:txBody>
      </p:sp>
    </p:spTree>
  </p:cSld>
  <p:clrMapOvr>
    <a:masterClrMapping/>
  </p:clrMapOvr>
  <p:transition>
    <p:cut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mn-lt"/>
              </a:rPr>
              <a:t>Angle Dimension</a:t>
            </a:r>
            <a:endParaRPr lang="en-US" sz="4000" dirty="0">
              <a:latin typeface="+mn-lt"/>
            </a:endParaRPr>
          </a:p>
        </p:txBody>
      </p:sp>
      <p:pic>
        <p:nvPicPr>
          <p:cNvPr id="7170" name="Picture 2"/>
          <p:cNvPicPr>
            <a:picLocks noGrp="1" noChangeAspect="1" noChangeArrowheads="1"/>
          </p:cNvPicPr>
          <p:nvPr>
            <p:ph idx="1"/>
          </p:nvPr>
        </p:nvPicPr>
        <p:blipFill>
          <a:blip r:embed="rId3"/>
          <a:srcRect/>
          <a:stretch>
            <a:fillRect/>
          </a:stretch>
        </p:blipFill>
        <p:spPr bwMode="auto">
          <a:xfrm>
            <a:off x="1695450" y="2167731"/>
            <a:ext cx="5753100" cy="3924300"/>
          </a:xfrm>
          <a:prstGeom prst="rect">
            <a:avLst/>
          </a:prstGeom>
          <a:noFill/>
          <a:ln w="9525">
            <a:noFill/>
            <a:miter lim="800000"/>
            <a:headEnd/>
            <a:tailEnd/>
          </a:ln>
          <a:effectLst/>
        </p:spPr>
      </p:pic>
      <p:sp>
        <p:nvSpPr>
          <p:cNvPr id="6" name="Slide Number Placeholder 5"/>
          <p:cNvSpPr>
            <a:spLocks noGrp="1"/>
          </p:cNvSpPr>
          <p:nvPr>
            <p:ph type="sldNum" sz="quarter" idx="12"/>
          </p:nvPr>
        </p:nvSpPr>
        <p:spPr/>
        <p:txBody>
          <a:bodyPr/>
          <a:lstStyle/>
          <a:p>
            <a:fld id="{18458392-B908-4EB7-9645-A3165E6A5C53}" type="slidenum">
              <a:rPr lang="en-US" smtClean="0"/>
              <a:pPr/>
              <a:t>9</a:t>
            </a:fld>
            <a:r>
              <a:rPr lang="en-US" smtClean="0"/>
              <a:t>/26</a:t>
            </a:r>
            <a:endParaRPr lang="en-US" dirty="0"/>
          </a:p>
        </p:txBody>
      </p:sp>
    </p:spTree>
  </p:cSld>
  <p:clrMapOvr>
    <a:masterClrMapping/>
  </p:clrMapOvr>
  <p:transition>
    <p:cut thruBlk="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1539</TotalTime>
  <Words>1650</Words>
  <Application>Microsoft Office PowerPoint</Application>
  <PresentationFormat>On-screen Show (4:3)</PresentationFormat>
  <Paragraphs>145</Paragraphs>
  <Slides>27</Slides>
  <Notes>25</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Flow</vt:lpstr>
      <vt:lpstr>Spectrum Sensing Algorithms for Cognitive Radio Applications</vt:lpstr>
      <vt:lpstr>Slide 2</vt:lpstr>
      <vt:lpstr>Definition :</vt:lpstr>
      <vt:lpstr>Multi-Dimensional Spectrum Awareness </vt:lpstr>
      <vt:lpstr>Slide 5</vt:lpstr>
      <vt:lpstr>Frequency and Time Dimension</vt:lpstr>
      <vt:lpstr>Geographical Space Angle</vt:lpstr>
      <vt:lpstr>Code Dimension</vt:lpstr>
      <vt:lpstr>Angle Dimension</vt:lpstr>
      <vt:lpstr>Challenges</vt:lpstr>
      <vt:lpstr>Spectrum Sensing Methods For Cognitive Radio </vt:lpstr>
      <vt:lpstr>Comparison of Various Sensing Methods</vt:lpstr>
      <vt:lpstr>Slide 13</vt:lpstr>
      <vt:lpstr>Slide 14</vt:lpstr>
      <vt:lpstr>Other Sensing Methods</vt:lpstr>
      <vt:lpstr>Spectrum Sensing In Current Wireless Standards </vt:lpstr>
      <vt:lpstr>Slide 17</vt:lpstr>
      <vt:lpstr>Bluetooth</vt:lpstr>
      <vt:lpstr>Slide 19</vt:lpstr>
      <vt:lpstr>Slide 20</vt:lpstr>
      <vt:lpstr>IEEE 802.22</vt:lpstr>
      <vt:lpstr>Slide 22</vt:lpstr>
      <vt:lpstr>Slide 23</vt:lpstr>
      <vt:lpstr>Slide 24</vt:lpstr>
      <vt:lpstr>conclusions</vt:lpstr>
      <vt:lpstr>References</vt:lpstr>
      <vt:lpstr>Slide 27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Spectrum Sensing Algorithms for Cognitive Radio Applications</dc:title>
  <dc:creator>p8740</dc:creator>
  <cp:lastModifiedBy>user</cp:lastModifiedBy>
  <cp:revision>108</cp:revision>
  <dcterms:created xsi:type="dcterms:W3CDTF">2009-07-23T12:19:27Z</dcterms:created>
  <dcterms:modified xsi:type="dcterms:W3CDTF">2009-07-31T19:40:04Z</dcterms:modified>
</cp:coreProperties>
</file>