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4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772400" cy="2228850"/>
          </a:xfrm>
        </p:spPr>
        <p:txBody>
          <a:bodyPr>
            <a:normAutofit fontScale="90000"/>
          </a:bodyPr>
          <a:lstStyle/>
          <a:p>
            <a:pPr rtl="0"/>
            <a:r>
              <a:rPr lang="en-US" sz="2400" dirty="0" smtClean="0">
                <a:solidFill>
                  <a:schemeClr val="tx2"/>
                </a:solidFill>
              </a:rPr>
              <a:t>In the name of Allah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Spectrum Sensing Based on Cyclostationarity</a:t>
            </a:r>
            <a:endParaRPr lang="fa-IR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rmAutofit/>
          </a:bodyPr>
          <a:lstStyle/>
          <a:p>
            <a:pPr rtl="0"/>
            <a:r>
              <a:rPr lang="en-US" sz="2800" smtClean="0"/>
              <a:t>Presented </a:t>
            </a:r>
            <a:r>
              <a:rPr lang="en-US" sz="2800" dirty="0" smtClean="0"/>
              <a:t>by:</a:t>
            </a:r>
          </a:p>
          <a:p>
            <a:pPr rtl="0"/>
            <a:r>
              <a:rPr lang="en-US" sz="2800" dirty="0" err="1" smtClean="0"/>
              <a:t>Eniseh</a:t>
            </a:r>
            <a:r>
              <a:rPr lang="en-US" sz="2800" dirty="0" smtClean="0"/>
              <a:t> </a:t>
            </a:r>
            <a:r>
              <a:rPr lang="en-US" sz="2800" dirty="0" err="1" smtClean="0"/>
              <a:t>Berenjkoub</a:t>
            </a:r>
            <a:endParaRPr lang="en-US" sz="2800" dirty="0" smtClean="0"/>
          </a:p>
          <a:p>
            <a:pPr rtl="0"/>
            <a:r>
              <a:rPr lang="en-US" sz="2800" dirty="0" smtClean="0"/>
              <a:t>Summer 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Cyclostationarity…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76800"/>
          </a:xfrm>
        </p:spPr>
        <p:txBody>
          <a:bodyPr>
            <a:normAutofit/>
          </a:bodyPr>
          <a:lstStyle/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Then we have: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We call </a:t>
            </a:r>
            <a:r>
              <a:rPr lang="en-US" sz="2800" b="1" i="1" dirty="0" err="1" smtClean="0">
                <a:solidFill>
                  <a:srgbClr val="002060"/>
                </a:solidFill>
                <a:latin typeface="Comic Sans MS" pitchFamily="66" charset="0"/>
              </a:rPr>
              <a:t>R</a:t>
            </a:r>
            <a:r>
              <a:rPr lang="en-US" sz="2800" b="1" i="1" baseline="-25000" dirty="0" err="1" smtClean="0">
                <a:solidFill>
                  <a:srgbClr val="002060"/>
                </a:solidFill>
                <a:latin typeface="Comic Sans MS" pitchFamily="66" charset="0"/>
              </a:rPr>
              <a:t>x</a:t>
            </a:r>
            <a:r>
              <a:rPr lang="en-US" sz="2800" b="1" i="1" baseline="30000" dirty="0" err="1" smtClean="0">
                <a:solidFill>
                  <a:srgbClr val="002060"/>
                </a:solidFill>
                <a:latin typeface="Comic Sans MS" pitchFamily="66" charset="0"/>
              </a:rPr>
              <a:t>α</a:t>
            </a:r>
            <a:r>
              <a:rPr lang="en-US" sz="2800" b="1" i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fa-IR" sz="2800" b="1" i="1" dirty="0" smtClean="0">
                <a:solidFill>
                  <a:srgbClr val="002060"/>
                </a:solidFill>
              </a:rPr>
              <a:t>τ</a:t>
            </a:r>
            <a:r>
              <a:rPr lang="en-US" sz="2800" b="1" i="1" dirty="0" smtClean="0">
                <a:solidFill>
                  <a:srgbClr val="002060"/>
                </a:solidFill>
                <a:latin typeface="Comic Sans MS" pitchFamily="66" charset="0"/>
              </a:rPr>
              <a:t>)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“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Cyclic auto-correlation function”, </a:t>
            </a:r>
            <a:r>
              <a:rPr lang="en-US" sz="2800" b="1" i="1" dirty="0" err="1" smtClean="0">
                <a:solidFill>
                  <a:srgbClr val="002060"/>
                </a:solidFill>
                <a:latin typeface="Comic Sans MS" pitchFamily="66" charset="0"/>
              </a:rPr>
              <a:t>S</a:t>
            </a:r>
            <a:r>
              <a:rPr lang="en-US" sz="2800" b="1" i="1" baseline="-25000" dirty="0" err="1" smtClean="0">
                <a:solidFill>
                  <a:srgbClr val="002060"/>
                </a:solidFill>
                <a:latin typeface="Comic Sans MS" pitchFamily="66" charset="0"/>
              </a:rPr>
              <a:t>x</a:t>
            </a:r>
            <a:r>
              <a:rPr lang="en-US" sz="2800" b="1" i="1" baseline="30000" dirty="0" err="1" smtClean="0">
                <a:solidFill>
                  <a:srgbClr val="002060"/>
                </a:solidFill>
                <a:latin typeface="Comic Sans MS" pitchFamily="66" charset="0"/>
              </a:rPr>
              <a:t>α</a:t>
            </a:r>
            <a:r>
              <a:rPr lang="en-US" sz="2800" b="1" i="1" dirty="0" smtClean="0">
                <a:solidFill>
                  <a:srgbClr val="002060"/>
                </a:solidFill>
                <a:latin typeface="Comic Sans MS" pitchFamily="66" charset="0"/>
              </a:rPr>
              <a:t>(f)</a:t>
            </a:r>
            <a:r>
              <a:rPr lang="en-US" sz="2800" i="1" dirty="0" smtClean="0">
                <a:solidFill>
                  <a:srgbClr val="002060"/>
                </a:solidFill>
                <a:latin typeface="Comic Sans MS" pitchFamily="66" charset="0"/>
              </a:rPr>
              <a:t>  “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Spectral Correlation Density function (SCD)” or “Cyclic spectrum”, and </a:t>
            </a:r>
            <a:r>
              <a:rPr lang="fa-IR" sz="2800" b="1" dirty="0" smtClean="0">
                <a:solidFill>
                  <a:srgbClr val="002060"/>
                </a:solidFill>
                <a:latin typeface="Comic Sans MS" pitchFamily="66" charset="0"/>
              </a:rPr>
              <a:t>α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“Cycle frequency”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0000" t="52667" r="30000" b="36666"/>
          <a:stretch>
            <a:fillRect/>
          </a:stretch>
        </p:blipFill>
        <p:spPr bwMode="auto">
          <a:xfrm>
            <a:off x="1981200" y="2667000"/>
            <a:ext cx="495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Detection 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76800"/>
          </a:xfrm>
        </p:spPr>
        <p:txBody>
          <a:bodyPr>
            <a:normAutofit/>
          </a:bodyPr>
          <a:lstStyle/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Estimation of Cyclic auto-correlation function :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Do it for several delay, so: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5000" t="36000" r="25000" b="50667"/>
          <a:stretch>
            <a:fillRect/>
          </a:stretch>
        </p:blipFill>
        <p:spPr bwMode="auto">
          <a:xfrm>
            <a:off x="1143000" y="2514600"/>
            <a:ext cx="7467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 l="4000" t="52667" r="50000" b="26000"/>
          <a:stretch>
            <a:fillRect/>
          </a:stretch>
        </p:blipFill>
        <p:spPr bwMode="auto">
          <a:xfrm>
            <a:off x="1743075" y="4572000"/>
            <a:ext cx="5038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Detection… 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76800"/>
          </a:xfrm>
        </p:spPr>
        <p:txBody>
          <a:bodyPr>
            <a:normAutofit/>
          </a:bodyPr>
          <a:lstStyle/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Estimate </a:t>
            </a:r>
            <a:r>
              <a:rPr lang="en-US" sz="2800" b="1" i="1" dirty="0" err="1" smtClean="0">
                <a:solidFill>
                  <a:srgbClr val="002060"/>
                </a:solidFill>
                <a:latin typeface="Comic Sans MS" pitchFamily="66" charset="0"/>
              </a:rPr>
              <a:t>R</a:t>
            </a:r>
            <a:r>
              <a:rPr lang="en-US" sz="2800" b="1" i="1" baseline="-25000" dirty="0" err="1" smtClean="0">
                <a:solidFill>
                  <a:srgbClr val="002060"/>
                </a:solidFill>
                <a:latin typeface="Comic Sans MS" pitchFamily="66" charset="0"/>
              </a:rPr>
              <a:t>x</a:t>
            </a:r>
            <a:r>
              <a:rPr lang="en-US" sz="2800" b="1" i="1" baseline="30000" dirty="0" err="1" smtClean="0">
                <a:solidFill>
                  <a:srgbClr val="002060"/>
                </a:solidFill>
                <a:latin typeface="Comic Sans MS" pitchFamily="66" charset="0"/>
              </a:rPr>
              <a:t>α</a:t>
            </a:r>
            <a:r>
              <a:rPr lang="en-US" sz="2800" b="1" i="1" dirty="0" smtClean="0">
                <a:solidFill>
                  <a:srgbClr val="002060"/>
                </a:solidFill>
                <a:latin typeface="Comic Sans MS" pitchFamily="66" charset="0"/>
              </a:rPr>
              <a:t>(</a:t>
            </a:r>
            <a:r>
              <a:rPr lang="fa-IR" sz="2800" b="1" i="1" dirty="0" smtClean="0">
                <a:solidFill>
                  <a:srgbClr val="002060"/>
                </a:solidFill>
              </a:rPr>
              <a:t>τ</a:t>
            </a:r>
            <a:r>
              <a:rPr lang="en-US" sz="2800" b="1" i="1" dirty="0" smtClean="0">
                <a:solidFill>
                  <a:srgbClr val="002060"/>
                </a:solidFill>
                <a:latin typeface="Comic Sans MS" pitchFamily="66" charset="0"/>
              </a:rPr>
              <a:t>) 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for several cycle freq.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 hypothesis test: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8000" t="43333" r="14000" b="36667"/>
          <a:stretch>
            <a:fillRect/>
          </a:stretch>
        </p:blipFill>
        <p:spPr bwMode="auto">
          <a:xfrm>
            <a:off x="1097280" y="3276600"/>
            <a:ext cx="6908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Detection… 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76800"/>
          </a:xfrm>
        </p:spPr>
        <p:txBody>
          <a:bodyPr>
            <a:normAutofit/>
          </a:bodyPr>
          <a:lstStyle/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Choose an appropriate statistic 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Choose a threshold 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Calculate the statistic according to SCD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So </a:t>
            </a:r>
          </a:p>
          <a:p>
            <a:pPr lvl="1" indent="-180000" algn="l"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SCD should be estimated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Some Note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76800"/>
          </a:xfrm>
        </p:spPr>
        <p:txBody>
          <a:bodyPr>
            <a:normAutofit/>
          </a:bodyPr>
          <a:lstStyle/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Rate of False Alarm is very important</a:t>
            </a:r>
          </a:p>
          <a:p>
            <a:pPr marL="457200" lvl="3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CFAR methods 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Different method for estimating SCD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Better performance by cooperative spec. sensing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Better performance by using multiple antennas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Major Challenge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/>
          </a:bodyPr>
          <a:lstStyle/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High complexity</a:t>
            </a:r>
          </a:p>
          <a:p>
            <a:pPr marL="457200" lvl="4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SCD has two dimensions </a:t>
            </a:r>
          </a:p>
          <a:p>
            <a:pPr marL="457200" lvl="4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Large size of FFT  </a:t>
            </a: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Time consuming </a:t>
            </a:r>
          </a:p>
          <a:p>
            <a:pPr marL="457200" lvl="5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Miss the opportunities  </a:t>
            </a: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Calculating SCD in special freq. and cycle freq.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Conclusion 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229600" cy="4953000"/>
          </a:xfrm>
        </p:spPr>
        <p:txBody>
          <a:bodyPr>
            <a:normAutofit/>
          </a:bodyPr>
          <a:lstStyle/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Detection based on Cyclostationarity is a solution for CR 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But…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It has its problems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There is a lot of work to do! 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endParaRPr lang="en-US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066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Any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en-US" sz="6000" b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Questions?</a:t>
            </a:r>
            <a:endParaRPr lang="fa-IR" sz="6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Content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162800" cy="4876800"/>
          </a:xfrm>
        </p:spPr>
        <p:txBody>
          <a:bodyPr>
            <a:normAutofit/>
          </a:bodyPr>
          <a:lstStyle/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Cognitive radio and its demands 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Introduction to Cyclostationarity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Detection based on Cyclostationarity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Conclusion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Cognitive Radio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7162800" cy="4267200"/>
          </a:xfrm>
        </p:spPr>
        <p:txBody>
          <a:bodyPr>
            <a:normAutofit/>
          </a:bodyPr>
          <a:lstStyle/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For What 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Primary versus secondary user 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Spectrum sensing </a:t>
            </a:r>
          </a:p>
          <a:p>
            <a:pPr lvl="1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interference</a:t>
            </a:r>
          </a:p>
          <a:p>
            <a:pPr lvl="1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Using idle channels  </a:t>
            </a: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Spectrum Sensing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162800" cy="4876800"/>
          </a:xfrm>
        </p:spPr>
        <p:txBody>
          <a:bodyPr>
            <a:normAutofit/>
          </a:bodyPr>
          <a:lstStyle/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Different methods</a:t>
            </a:r>
          </a:p>
          <a:p>
            <a:pPr marL="457200" lvl="2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Matched filter</a:t>
            </a:r>
          </a:p>
          <a:p>
            <a:pPr marL="457200" lvl="2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Energy detector</a:t>
            </a:r>
          </a:p>
          <a:p>
            <a:pPr marL="457200" lvl="2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Cyclostationary method</a:t>
            </a:r>
          </a:p>
          <a:p>
            <a:pPr marL="457200" lvl="2"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…</a:t>
            </a: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Spectrum Sensing…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924800" cy="4876800"/>
          </a:xfrm>
        </p:spPr>
        <p:txBody>
          <a:bodyPr>
            <a:normAutofit/>
          </a:bodyPr>
          <a:lstStyle/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Need for doing well in low SNRs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Differentiate between noise, interference &amp; signal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Using one detector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Does not require signal information</a:t>
            </a:r>
          </a:p>
          <a:p>
            <a:pPr indent="-180000" algn="l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Robustness against noise power uncertainty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Spectrum Sensing…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7924800" cy="2590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“the sensing tiger team of the IEEE 802.22 group specified the requirements of the spectrum sensing of ATSC DTV signals: the miss detection probability (</a:t>
            </a:r>
            <a:r>
              <a:rPr lang="en-US" sz="2400" i="1" dirty="0" smtClean="0">
                <a:solidFill>
                  <a:srgbClr val="002060"/>
                </a:solidFill>
              </a:rPr>
              <a:t>PMD) </a:t>
            </a:r>
            <a:r>
              <a:rPr lang="en-US" sz="2400" dirty="0" smtClean="0">
                <a:solidFill>
                  <a:srgbClr val="002060"/>
                </a:solidFill>
              </a:rPr>
              <a:t>should not exceed 0.1 subject to a 0.1 probability of false alarm (</a:t>
            </a:r>
            <a:r>
              <a:rPr lang="en-US" sz="2400" i="1" dirty="0" smtClean="0">
                <a:solidFill>
                  <a:srgbClr val="002060"/>
                </a:solidFill>
              </a:rPr>
              <a:t>PFA) when the SNR is -20.8 dB”</a:t>
            </a:r>
            <a:endParaRPr lang="en-US" sz="24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Cyclostationarity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924800" cy="4876800"/>
          </a:xfrm>
        </p:spPr>
        <p:txBody>
          <a:bodyPr>
            <a:normAutofit/>
          </a:bodyPr>
          <a:lstStyle/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Hand made signals are Cyclostationary!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Noise assumed to be stationary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So:</a:t>
            </a:r>
            <a:endParaRPr lang="en-US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Comic Sans MS" pitchFamily="66" charset="0"/>
              </a:rPr>
              <a:t> 	</a:t>
            </a: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we can differentiate between them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Cyclostationarity…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924800" cy="4876800"/>
          </a:xfrm>
        </p:spPr>
        <p:txBody>
          <a:bodyPr>
            <a:normAutofit/>
          </a:bodyPr>
          <a:lstStyle/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Definition: 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So: 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13000" t="39333" r="44000" b="42000"/>
          <a:stretch>
            <a:fillRect/>
          </a:stretch>
        </p:blipFill>
        <p:spPr bwMode="auto">
          <a:xfrm>
            <a:off x="1752599" y="2514600"/>
            <a:ext cx="421277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 l="12000" t="40666" r="51000" b="48667"/>
          <a:stretch>
            <a:fillRect/>
          </a:stretch>
        </p:blipFill>
        <p:spPr bwMode="auto">
          <a:xfrm>
            <a:off x="2362198" y="4343400"/>
            <a:ext cx="3876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/>
          <a:srcRect l="12000" t="56666" r="33000" b="28667"/>
          <a:stretch>
            <a:fillRect/>
          </a:stretch>
        </p:blipFill>
        <p:spPr bwMode="auto">
          <a:xfrm>
            <a:off x="1828800" y="5105400"/>
            <a:ext cx="571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0668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Cyclostationarity…</a:t>
            </a:r>
            <a:endParaRPr lang="fa-I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229600" cy="4876800"/>
          </a:xfrm>
        </p:spPr>
        <p:txBody>
          <a:bodyPr>
            <a:normAutofit/>
          </a:bodyPr>
          <a:lstStyle/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In more general case: (Almost Cyclostationary)  </a:t>
            </a: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endParaRPr lang="en-US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indent="-180000" algn="l" rt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A is the set of freq. for which: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6000" t="47882" r="55189" b="43650"/>
          <a:stretch>
            <a:fillRect/>
          </a:stretch>
        </p:blipFill>
        <p:spPr bwMode="auto">
          <a:xfrm>
            <a:off x="1828800" y="2438400"/>
            <a:ext cx="419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 l="26000" t="59333" r="59000" b="31334"/>
          <a:stretch>
            <a:fillRect/>
          </a:stretch>
        </p:blipFill>
        <p:spPr bwMode="auto">
          <a:xfrm>
            <a:off x="2971800" y="5176520"/>
            <a:ext cx="1643743" cy="76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 l="6000" t="63877" r="30000" b="25773"/>
          <a:stretch>
            <a:fillRect/>
          </a:stretch>
        </p:blipFill>
        <p:spPr bwMode="auto">
          <a:xfrm>
            <a:off x="609600" y="3200400"/>
            <a:ext cx="6911009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364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 the name of Allah   Spectrum Sensing Based on Cyclostationarity</vt:lpstr>
      <vt:lpstr>Content</vt:lpstr>
      <vt:lpstr>Cognitive Radio</vt:lpstr>
      <vt:lpstr>Spectrum Sensing</vt:lpstr>
      <vt:lpstr>Spectrum Sensing…</vt:lpstr>
      <vt:lpstr>Spectrum Sensing…</vt:lpstr>
      <vt:lpstr>Cyclostationarity</vt:lpstr>
      <vt:lpstr>Cyclostationarity…</vt:lpstr>
      <vt:lpstr>Cyclostationarity…</vt:lpstr>
      <vt:lpstr>Cyclostationarity…</vt:lpstr>
      <vt:lpstr>Detection </vt:lpstr>
      <vt:lpstr>Detection… </vt:lpstr>
      <vt:lpstr>Detection… </vt:lpstr>
      <vt:lpstr>Some Note</vt:lpstr>
      <vt:lpstr>Major Challenge</vt:lpstr>
      <vt:lpstr>Conclusion </vt:lpstr>
      <vt:lpstr>Any  Questions?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Allah   Spectrum Sensing Based on Cyclostationarity</dc:title>
  <dc:creator/>
  <cp:lastModifiedBy>Bernjkob</cp:lastModifiedBy>
  <cp:revision>50</cp:revision>
  <dcterms:created xsi:type="dcterms:W3CDTF">2006-08-16T00:00:00Z</dcterms:created>
  <dcterms:modified xsi:type="dcterms:W3CDTF">2009-07-29T05:40:34Z</dcterms:modified>
</cp:coreProperties>
</file>