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6" r:id="rId3"/>
    <p:sldId id="262" r:id="rId4"/>
    <p:sldId id="257" r:id="rId5"/>
    <p:sldId id="258" r:id="rId6"/>
    <p:sldId id="259" r:id="rId7"/>
    <p:sldId id="260" r:id="rId8"/>
    <p:sldId id="261" r:id="rId9"/>
    <p:sldId id="29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4" r:id="rId31"/>
    <p:sldId id="285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24" autoAdjust="0"/>
    <p:restoredTop sz="94660"/>
  </p:normalViewPr>
  <p:slideViewPr>
    <p:cSldViewPr>
      <p:cViewPr>
        <p:scale>
          <a:sx n="66" d="100"/>
          <a:sy n="66" d="100"/>
        </p:scale>
        <p:origin x="-64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1E682-FED2-45DE-AB4E-98D6D38159D1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49B9-635A-4CFF-96F5-72268F755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52E54-5082-40D9-A240-353F462A75D9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519A-8123-4BD1-A592-A7428D559327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CAD57-06B4-45A2-808C-CC65AF347083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3E91-480C-4049-A622-839D8FB03A3E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1AB64-B719-4B48-8EDE-484A43874880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7E994-643A-49F2-B719-FB05CB2846E2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89518-332D-4EFD-AC59-281FE4E4E945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E6C93-7F14-4CDA-B0F7-0DC0209E0D24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71FFB-E298-4C6C-B577-020DA4EE3DE3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B3F95-DC15-4F00-9CF8-9E930BE61135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73F-A1F1-408D-9EBF-097E9935D454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EBF817-590B-4202-8698-80E99852DB14}" type="datetime1">
              <a:rPr lang="en-US" smtClean="0"/>
              <a:pPr/>
              <a:t>7/27/2009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0"/>
            <a:ext cx="7721600" cy="1447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Embedded processor</a:t>
            </a:r>
            <a:endParaRPr kumimoji="0" lang="en-US" sz="4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886200"/>
            <a:ext cx="64008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fa-I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fa-IR" sz="2000" b="1" dirty="0" smtClean="0">
              <a:cs typeface="B Nazanin" pitchFamily="2" charset="-78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fa-IR" sz="2000" b="1" dirty="0" smtClean="0">
                <a:cs typeface="B Nazanin" pitchFamily="2" charset="-78"/>
              </a:rPr>
              <a:t>                علی مجیدی</a:t>
            </a:r>
          </a:p>
          <a:p>
            <a:pPr marL="365760" marR="0" lvl="0" indent="-283464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  8604664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	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951663" y="6096000"/>
            <a:ext cx="19050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D8E8F-C90C-42FA-95AF-518B1BFDCCF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324600"/>
            <a:ext cx="7924800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81000"/>
            <a:ext cx="1266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10000" y="1447800"/>
            <a:ext cx="2286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ar-SA" b="1" dirty="0">
                <a:cs typeface="B Nazanin" pitchFamily="2" charset="-78"/>
              </a:rPr>
              <a:t>دانشگاه صنعتی اصفهان</a:t>
            </a:r>
            <a:endParaRPr lang="fa-IR" b="1" dirty="0">
              <a:cs typeface="B Nazanin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ar-SA" b="1" dirty="0">
                <a:cs typeface="B Nazanin" pitchFamily="2" charset="-78"/>
              </a:rPr>
              <a:t>دانشکده برق و کامپیوتر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Analog device (</a:t>
            </a:r>
            <a:r>
              <a:rPr lang="en-US" sz="4400" dirty="0" smtClean="0"/>
              <a:t>ADSP-21xx)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ADSP-21xx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Compatible DSP with performance up to 160MHz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Ideal for speech processing and voice-band modems ,as well as real-time control application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cheap ($10~$15)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 MIPS Sustained Performance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Single-Cycle Instruction Execution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Analog device (</a:t>
            </a:r>
            <a:r>
              <a:rPr lang="en-US" sz="4400" dirty="0" smtClean="0"/>
              <a:t>ADSP-21xx)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FEATURES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3-Bus Architecture Allows Dual Operand Fetches in Every Instruction Cycle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80K Bytes of On-Chip RAM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16K Words Program Memory RAM	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16K Words Data Memory RAM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Independent Data Address Generators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Flexible I/O Structure Allows 2.5 V or 3.3 V Operation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16-Bit Internal DMA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Automatic Booting of On-Chip Program Memory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MByte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Memory Interface for Storage of Data Tables</a:t>
            </a:r>
          </a:p>
          <a:p>
            <a:pPr lvl="1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8" y="0"/>
            <a:ext cx="9262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Analog device (</a:t>
            </a:r>
            <a:r>
              <a:rPr lang="en-US" sz="4400" dirty="0" smtClean="0"/>
              <a:t>ADSP-21xx)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processor contains three independent computational units:</a:t>
            </a:r>
          </a:p>
          <a:p>
            <a:pPr lvl="1"/>
            <a:r>
              <a:rPr lang="en-US" dirty="0" smtClean="0"/>
              <a:t>the ALU(16 bit </a:t>
            </a:r>
            <a:r>
              <a:rPr lang="en-US" sz="1800" dirty="0" smtClean="0"/>
              <a:t>, standard set of arithmetic and logic operations and division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multiplier/accumulator (MAC)</a:t>
            </a:r>
          </a:p>
          <a:p>
            <a:pPr lvl="1"/>
            <a:r>
              <a:rPr lang="en-US" dirty="0" smtClean="0"/>
              <a:t>the shifter</a:t>
            </a:r>
          </a:p>
          <a:p>
            <a:r>
              <a:rPr lang="en-US" sz="2600" dirty="0" smtClean="0"/>
              <a:t>BUS</a:t>
            </a:r>
          </a:p>
          <a:p>
            <a:pPr lvl="1"/>
            <a:r>
              <a:rPr lang="en-US" sz="2200" dirty="0" smtClean="0"/>
              <a:t>Program Memory Address (PMA) Bus</a:t>
            </a:r>
          </a:p>
          <a:p>
            <a:pPr lvl="1"/>
            <a:r>
              <a:rPr lang="en-US" sz="2200" dirty="0" smtClean="0"/>
              <a:t>Program Memory Data (PMD) Bus</a:t>
            </a:r>
          </a:p>
          <a:p>
            <a:pPr lvl="1"/>
            <a:r>
              <a:rPr lang="en-US" sz="2200" dirty="0" smtClean="0"/>
              <a:t>Data Memory Address (DMA) Bus</a:t>
            </a:r>
          </a:p>
          <a:p>
            <a:pPr lvl="1"/>
            <a:r>
              <a:rPr lang="en-US" sz="2200" dirty="0" smtClean="0"/>
              <a:t>Data Memory Data (DMD) Bus</a:t>
            </a:r>
          </a:p>
          <a:p>
            <a:pPr lvl="1"/>
            <a:r>
              <a:rPr lang="en-US" sz="2200" dirty="0" smtClean="0"/>
              <a:t>Result (R) Bus</a:t>
            </a:r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8"/>
          <a:ext cx="9144001" cy="6857984"/>
        </p:xfrm>
        <a:graphic>
          <a:graphicData uri="http://schemas.openxmlformats.org/drawingml/2006/table">
            <a:tbl>
              <a:tblPr/>
              <a:tblGrid>
                <a:gridCol w="765863"/>
                <a:gridCol w="386963"/>
                <a:gridCol w="612690"/>
                <a:gridCol w="864618"/>
                <a:gridCol w="773925"/>
                <a:gridCol w="773925"/>
                <a:gridCol w="669122"/>
                <a:gridCol w="499826"/>
                <a:gridCol w="386963"/>
                <a:gridCol w="386963"/>
                <a:gridCol w="386963"/>
                <a:gridCol w="386963"/>
                <a:gridCol w="749739"/>
                <a:gridCol w="749739"/>
                <a:gridCol w="749739"/>
              </a:tblGrid>
              <a:tr h="1714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latin typeface="Arial"/>
                        </a:rPr>
                        <a:t>ADSP-21xx Family</a:t>
                      </a: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/>
                      </a:endParaRPr>
                    </a:p>
                  </a:txBody>
                  <a:tcPr marL="4977" marR="4977" marT="49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Performance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Packaging &amp; Temp Range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Memory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Peripherals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/>
                        </a:rPr>
                        <a:t>Development Tools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Clock Speed MHz (Max)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External (IO) Supply Voltage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Package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Temp Range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Program RAM Words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RAM Word (KWords)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Ext. Memory Bus (Bits)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Timers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Host Port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SPORT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SPI/UART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ADC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Evaluation Board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Development Software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(KWords)</a:t>
                      </a:r>
                    </a:p>
                  </a:txBody>
                  <a:tcPr marL="4977" marR="4977" marT="4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ADSP-21990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 LQFP, 196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bit Dual Ch, 20 MSPS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21992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ADSP-21991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 LQFP, 196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bit Dual Ch, 20 MSPS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21992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ADSP-21992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 LQFP, 196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bit Dual Ch, 20 MSPS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21992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ADSP-2191M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21992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ADSP-2196M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21992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ADSP-2188N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ADSP-2189N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ADSP-2187N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ADSP-2185N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ADSP-2186N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ADSP-2184N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1.8, 2.5, 3.3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ADSP-2188M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ADSP-2189M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ADSP-2185M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VisualDSP++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ADSP-2186M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2.5, 3.3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 LQFP, 144 CSP_BGA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Industrial, Commercial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2189M EZ-KIT Lite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VisualDSP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++</a:t>
                      </a:r>
                    </a:p>
                  </a:txBody>
                  <a:tcPr marL="4977" marR="4977" marT="4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Analog device </a:t>
            </a:r>
            <a:r>
              <a:rPr lang="en-US" sz="3100" b="1" dirty="0" smtClean="0"/>
              <a:t>(</a:t>
            </a:r>
            <a:r>
              <a:rPr lang="en-US" sz="3100" dirty="0" err="1" smtClean="0"/>
              <a:t>Blackfin</a:t>
            </a:r>
            <a:r>
              <a:rPr lang="en-US" sz="3100" dirty="0" smtClean="0"/>
              <a:t> Embedded Processor)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Multi-format  audio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Voice and image processing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Multi-mode baseband and packet processing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Control processing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Real-time security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16-/32 bit embedded processor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alimajidi\class4\SDR\report_seminar\project\analog_device\embedded processing\blackfin\Blackfin_architec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9248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Analog device </a:t>
            </a:r>
            <a:r>
              <a:rPr lang="en-US" sz="4400" b="1" dirty="0" smtClean="0"/>
              <a:t>(</a:t>
            </a:r>
            <a:r>
              <a:rPr lang="en-US" sz="4400" dirty="0" err="1" smtClean="0"/>
              <a:t>Blackfin</a:t>
            </a:r>
            <a:r>
              <a:rPr lang="en-US" sz="4400" dirty="0" smtClean="0"/>
              <a:t> Embedded Processor)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arithmetic unit</a:t>
            </a:r>
          </a:p>
          <a:p>
            <a:pPr lvl="1"/>
            <a:r>
              <a:rPr lang="en-US" dirty="0" smtClean="0"/>
              <a:t>Two 12-bit MACs(the multiplier/accumulator )</a:t>
            </a:r>
          </a:p>
          <a:p>
            <a:pPr lvl="1"/>
            <a:r>
              <a:rPr lang="en-US" dirty="0" smtClean="0"/>
              <a:t>Two 40-bit ALUs</a:t>
            </a:r>
          </a:p>
          <a:p>
            <a:pPr lvl="1"/>
            <a:r>
              <a:rPr lang="en-US" dirty="0" smtClean="0"/>
              <a:t>Four 8-bit video </a:t>
            </a:r>
            <a:r>
              <a:rPr lang="en-US" dirty="0" err="1" smtClean="0"/>
              <a:t>intrface</a:t>
            </a:r>
            <a:endParaRPr lang="en-US" dirty="0" smtClean="0"/>
          </a:p>
          <a:p>
            <a:pPr lvl="1"/>
            <a:r>
              <a:rPr lang="en-US" dirty="0" smtClean="0"/>
              <a:t>Single barrel shifter</a:t>
            </a:r>
          </a:p>
          <a:p>
            <a:r>
              <a:rPr lang="en-US" dirty="0" smtClean="0"/>
              <a:t>Address arithmetic unit</a:t>
            </a:r>
          </a:p>
          <a:p>
            <a:pPr lvl="1"/>
            <a:r>
              <a:rPr lang="en-US" dirty="0" smtClean="0"/>
              <a:t>Memory fetch</a:t>
            </a:r>
          </a:p>
          <a:p>
            <a:pPr lvl="1"/>
            <a:r>
              <a:rPr lang="en-US" dirty="0" err="1" smtClean="0"/>
              <a:t>Index,length,base,and</a:t>
            </a:r>
            <a:r>
              <a:rPr lang="en-US" dirty="0" smtClean="0"/>
              <a:t> modify registers</a:t>
            </a:r>
          </a:p>
          <a:p>
            <a:pPr lvl="1"/>
            <a:r>
              <a:rPr lang="en-US" dirty="0" smtClean="0"/>
              <a:t>Circular buffering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ADSP-BF512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ADSP-BF512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FEATURES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Up to 400MHz high-performance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Blackfin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® processor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Two 16-bit MACs, two 40-bit ALUs, four 8-bit video ALUs,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40-bit shifter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168-ball CSP_BGA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176-lead LQFP with exposed pad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IEEE 802.3-compliant 10/100 Ethernet MAC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Parallel peripheral interface (PPI),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 dual-channel, full-duplex synchronous serial ports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(SPORTs), supporting 8 stereo I2S channels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12 peripheral DMAs, 2 UARTs, 32-bit core timer</a:t>
            </a: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On-chip PLL capable of 0.5to 64 frequency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multiplicatio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EZ-kit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ASDP-BF533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AD1836 96Khz audio codec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ADV7171 video encoding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2MB flash memory</a:t>
            </a:r>
          </a:p>
          <a:p>
            <a:pPr lvl="1"/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600" b="1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724400"/>
            <a:ext cx="25268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2209800" cy="10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38401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276600"/>
            <a:ext cx="2286000" cy="8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VIA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362200"/>
            <a:ext cx="1905000" cy="76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600200"/>
            <a:ext cx="1981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Analog device </a:t>
            </a:r>
            <a:r>
              <a:rPr lang="en-US" sz="4000" b="1" dirty="0" smtClean="0"/>
              <a:t>(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SHARC</a:t>
            </a:r>
            <a:r>
              <a:rPr lang="en-US" sz="4000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SHARC</a:t>
            </a:r>
            <a:endParaRPr lang="en-US" dirty="0" smtClean="0"/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Floating point DSP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200 MHz (5 ns) core instruction rate, 1200 MFLOPS</a:t>
            </a:r>
            <a:r>
              <a:rPr lang="en-US" sz="2400" dirty="0" smtClean="0"/>
              <a:t> (Million Floating Point Operation Per Second)</a:t>
            </a:r>
            <a:br>
              <a:rPr lang="en-US" sz="2400" dirty="0" smtClean="0"/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peak/800 MFLOPS sustained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2M bits on-chip dual-ported SRAM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Up to 4M bits on-chip dual-ported mask-programmable ROM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Transfers between memory and core at up to four 32-bit floating- or fixed-point words per cycle, sustained 2.4 Bps bandwidth at 200 MHz core instruction rate;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900 Mbps is available via DMA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Serial peripheral interface (SPI) , PLL has a wide variety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Price($180~$270)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Founded in Silicon Valley in 1984 and headquartered in San Jose, California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Headquarters: San Jose, California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Industry :Integrated Circuits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Products:FPGAs, CPLDs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Revenue: $1.91 billion (2008)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Employees:3,100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3047999" cy="8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Xilinx(Embedded Processing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Solutions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performance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PowerPC® 440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PowerPC 405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32-bit hard processors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Flexible 32-bit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MicroBlaze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™ soft processor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Award winning Platform Studio and the Embedded Development Kit (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EDK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Xilinx(PowerPC)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PowerPC Hard Processor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IBM PowerPC 440 and 405 cores are hard 32-bit RISC CPU processors immersed directly into the Xilinx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FPGA fabric to implement high performance embedded applications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PowerPC 440 is incorporated in the Virtex-5 FXT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128-bit interfaces and point-to-point connectivity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Integrated DMA channels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Processor Local Bus (PLB) interfaces minimize logic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PowerPC 405 is supported in both the Virtex-4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-II Pro 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memory management unit (MMU)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-stage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PowerPC 405(Virtex-4 FX FPGAs)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Virtex-4 FX FPGA Benefits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high speed serial connectivity with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RocketIO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serial transceivers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to 24 transceivers, each providing 622 Mbps to 6.5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full duplex operation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Enable flexible bridging between emerging serial standards and existing parallel standards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unique tri-mode Ethernet Media Access Controller (MAC) blocks for guaranteed performance</a:t>
            </a:r>
          </a:p>
          <a:p>
            <a:pPr lvl="2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10/100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mode, 1000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mode, 10/100/1000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Mbps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mode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Accelerate processing performance with IBM PowerPC™ 32-bit RISC processor with APU controller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700+ DMIPS @ 450 MHz; up to 1,400+ DMIPS in a single FPGA with two processors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power consumption: 0.45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/MHz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Auxiliary Processor Unit (APU) controller makes it easy to integrate hardware accelerators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Virtex-4FPGAs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Summary of Virtex-4 Family Features</a:t>
            </a:r>
          </a:p>
          <a:p>
            <a:pPr lvl="1"/>
            <a:r>
              <a:rPr lang="en-US" sz="1800" dirty="0" smtClean="0"/>
              <a:t>Digital clock manager (DCM) blocks</a:t>
            </a:r>
          </a:p>
          <a:p>
            <a:pPr lvl="1"/>
            <a:r>
              <a:rPr lang="en-US" sz="1800" dirty="0" smtClean="0"/>
              <a:t>Additional phase-matched clock dividers (PMCD)</a:t>
            </a:r>
          </a:p>
          <a:p>
            <a:pPr lvl="1"/>
            <a:r>
              <a:rPr lang="en-US" sz="1800" dirty="0" smtClean="0"/>
              <a:t>Differential global clocks</a:t>
            </a:r>
          </a:p>
          <a:p>
            <a:pPr lvl="1"/>
            <a:r>
              <a:rPr lang="en-US" sz="1800" dirty="0" smtClean="0"/>
              <a:t>Optional pipeline stages</a:t>
            </a:r>
          </a:p>
          <a:p>
            <a:pPr lvl="1"/>
            <a:r>
              <a:rPr lang="en-US" sz="1800" dirty="0" smtClean="0"/>
              <a:t>Built-in Accumulator (48-bit) and Adder/</a:t>
            </a:r>
            <a:r>
              <a:rPr lang="en-US" sz="1800" dirty="0" err="1" smtClean="0"/>
              <a:t>Subtracter</a:t>
            </a:r>
            <a:endParaRPr lang="en-US" sz="1800" dirty="0" smtClean="0"/>
          </a:p>
          <a:p>
            <a:pPr lvl="1"/>
            <a:r>
              <a:rPr lang="en-US" sz="1800" dirty="0" smtClean="0"/>
              <a:t>Distributed RAM &amp;SDRAM</a:t>
            </a:r>
          </a:p>
          <a:p>
            <a:pPr lvl="1"/>
            <a:r>
              <a:rPr lang="en-US" sz="1800" dirty="0" smtClean="0"/>
              <a:t>Optional programmable FIFO logic automatically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815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Virtex-4 FX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System Blocks Specific to the Virtex-4 FX Family</a:t>
            </a:r>
          </a:p>
          <a:p>
            <a:pPr lvl="1"/>
            <a:r>
              <a:rPr lang="en-US" b="1" dirty="0" err="1" smtClean="0"/>
              <a:t>RocketIO</a:t>
            </a:r>
            <a:r>
              <a:rPr lang="en-US" b="1" dirty="0" smtClean="0"/>
              <a:t> Multi-Gigabit Transceiver (MGT)</a:t>
            </a:r>
          </a:p>
          <a:p>
            <a:pPr lvl="2"/>
            <a:r>
              <a:rPr lang="en-US" dirty="0" smtClean="0"/>
              <a:t>Full-duplex serial transceiver (MGT) capable of 622 Mb/s to 6.5 </a:t>
            </a:r>
            <a:r>
              <a:rPr lang="en-US" dirty="0" err="1" smtClean="0"/>
              <a:t>Gb</a:t>
            </a:r>
            <a:r>
              <a:rPr lang="en-US" dirty="0" smtClean="0"/>
              <a:t>/s baud rates</a:t>
            </a:r>
          </a:p>
          <a:p>
            <a:pPr lvl="2"/>
            <a:r>
              <a:rPr lang="en-US" dirty="0" smtClean="0"/>
              <a:t>CRC generation and checking</a:t>
            </a:r>
          </a:p>
          <a:p>
            <a:pPr lvl="2"/>
            <a:r>
              <a:rPr lang="en-US" dirty="0" smtClean="0"/>
              <a:t>Programmable TX pre-emphasis or pre-equalization</a:t>
            </a:r>
          </a:p>
          <a:p>
            <a:pPr lvl="2"/>
            <a:r>
              <a:rPr lang="en-US" dirty="0" smtClean="0"/>
              <a:t>On-chip RX AC coupling</a:t>
            </a:r>
            <a:endParaRPr lang="en-US" b="1" dirty="0" smtClean="0"/>
          </a:p>
          <a:p>
            <a:pPr lvl="1"/>
            <a:r>
              <a:rPr lang="en-US" b="1" dirty="0" smtClean="0"/>
              <a:t>PowerPC 405 RISC Core</a:t>
            </a:r>
          </a:p>
          <a:p>
            <a:pPr lvl="2"/>
            <a:r>
              <a:rPr lang="en-US" dirty="0" smtClean="0"/>
              <a:t>Embedded PowerPC 405 (PPC405) core</a:t>
            </a:r>
          </a:p>
          <a:p>
            <a:pPr lvl="2"/>
            <a:r>
              <a:rPr lang="en-US" dirty="0" smtClean="0"/>
              <a:t>Up to 450 MHz operation</a:t>
            </a:r>
          </a:p>
          <a:p>
            <a:pPr lvl="2"/>
            <a:r>
              <a:rPr lang="en-US" dirty="0" smtClean="0"/>
              <a:t>Five-stage data path pipeline</a:t>
            </a:r>
          </a:p>
          <a:p>
            <a:pPr lvl="2"/>
            <a:r>
              <a:rPr lang="en-US" dirty="0" smtClean="0"/>
              <a:t>16 KB instruction cache</a:t>
            </a:r>
          </a:p>
          <a:p>
            <a:pPr lvl="2"/>
            <a:r>
              <a:rPr lang="en-US" dirty="0" smtClean="0"/>
              <a:t>16 KB data cache</a:t>
            </a:r>
          </a:p>
          <a:p>
            <a:pPr lvl="2"/>
            <a:r>
              <a:rPr lang="en-US" dirty="0" smtClean="0"/>
              <a:t>Enhanced instruction and data on-chip memory(OCM) controllers</a:t>
            </a:r>
          </a:p>
          <a:p>
            <a:pPr lvl="2"/>
            <a:r>
              <a:rPr lang="en-US" dirty="0" smtClean="0"/>
              <a:t>Additional frequency ratio options between PPC405 and Processor Local Bus</a:t>
            </a:r>
          </a:p>
          <a:p>
            <a:pPr lvl="1"/>
            <a:r>
              <a:rPr lang="en-US" b="1" dirty="0" smtClean="0"/>
              <a:t>Auxiliary Processor Unit (APU) Interface for </a:t>
            </a:r>
            <a:r>
              <a:rPr lang="en-US" b="1" dirty="0" err="1" smtClean="0"/>
              <a:t>directconnection</a:t>
            </a:r>
            <a:r>
              <a:rPr lang="en-US" b="1" dirty="0" smtClean="0"/>
              <a:t> from PPC405 to coprocessors in fabric</a:t>
            </a:r>
          </a:p>
          <a:p>
            <a:pPr lvl="2"/>
            <a:r>
              <a:rPr lang="en-US" dirty="0" smtClean="0"/>
              <a:t>APU can run at different clock rates</a:t>
            </a:r>
          </a:p>
          <a:p>
            <a:pPr lvl="2"/>
            <a:r>
              <a:rPr lang="en-US" dirty="0" smtClean="0"/>
              <a:t>4-cycle cache line transfer</a:t>
            </a:r>
            <a:endParaRPr lang="en-US" b="1" dirty="0" smtClean="0"/>
          </a:p>
          <a:p>
            <a:pPr lvl="1"/>
            <a:r>
              <a:rPr lang="en-US" b="1" dirty="0" smtClean="0"/>
              <a:t>Tri-Mode Ethernet Media Access Controller</a:t>
            </a:r>
          </a:p>
          <a:p>
            <a:pPr lvl="2"/>
            <a:r>
              <a:rPr lang="en-US" dirty="0" smtClean="0"/>
              <a:t>IEEE 802.3 compliant</a:t>
            </a:r>
          </a:p>
          <a:p>
            <a:pPr lvl="2"/>
            <a:r>
              <a:rPr lang="en-US" dirty="0" smtClean="0"/>
              <a:t>Operates at 10, 100, and 1,000 Mb/s</a:t>
            </a:r>
          </a:p>
          <a:p>
            <a:pPr lvl="2"/>
            <a:r>
              <a:rPr lang="en-US" dirty="0" smtClean="0"/>
              <a:t>Supports tri-mode auto-detect</a:t>
            </a:r>
          </a:p>
          <a:p>
            <a:pPr lvl="2"/>
            <a:r>
              <a:rPr lang="en-US" dirty="0" smtClean="0"/>
              <a:t>Flexible, user-configurable host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Virtex-5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Optimized for embedded processing, DSP, and memory-intensive applications with highest-speed serial I/O</a:t>
            </a:r>
          </a:p>
          <a:p>
            <a:r>
              <a:rPr lang="en-US" sz="1800" dirty="0" smtClean="0"/>
              <a:t>Up to two PowerPC® 440 processors with 32-bit RISC cores, each in its own embedded peripheral block</a:t>
            </a:r>
          </a:p>
          <a:p>
            <a:r>
              <a:rPr lang="en-US" sz="1800" dirty="0" smtClean="0"/>
              <a:t>Enable higher levels of DSP integration and lower power consumption with up to 320 DSP48E slices</a:t>
            </a:r>
          </a:p>
          <a:p>
            <a:pPr lvl="1"/>
            <a:r>
              <a:rPr lang="fr-FR" sz="1400" dirty="0" smtClean="0"/>
              <a:t>25 x 18, </a:t>
            </a:r>
            <a:r>
              <a:rPr lang="fr-FR" sz="1400" dirty="0" err="1" smtClean="0"/>
              <a:t>two’s</a:t>
            </a:r>
            <a:r>
              <a:rPr lang="fr-FR" sz="1400" dirty="0" smtClean="0"/>
              <a:t> </a:t>
            </a:r>
            <a:r>
              <a:rPr lang="fr-FR" sz="1400" dirty="0" err="1" smtClean="0"/>
              <a:t>complement</a:t>
            </a:r>
            <a:r>
              <a:rPr lang="fr-FR" sz="1400" dirty="0" smtClean="0"/>
              <a:t>, multiplication</a:t>
            </a:r>
          </a:p>
          <a:p>
            <a:pPr lvl="1"/>
            <a:r>
              <a:rPr lang="en-US" sz="1400" dirty="0" smtClean="0"/>
              <a:t>Optional pipelining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 descr="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99155"/>
            <a:ext cx="8153400" cy="28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Xilinx(DSP)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-DSP and Spartan-DSP Series</a:t>
            </a:r>
          </a:p>
          <a:p>
            <a:pPr lvl="1"/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-6 SXT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Spartan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-6 LXT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Virtex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-5 SXT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Spartan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-3A DSP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600" b="1" dirty="0" smtClean="0">
                <a:latin typeface="Times New Roman" pitchFamily="18" charset="0"/>
                <a:cs typeface="Times New Roman" pitchFamily="18" charset="0"/>
              </a:rPr>
              <a:t>XtremeDSP Video Starter Kit — Spartan-3A DSP Edition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evaluate Xilinx FPGA(s) in a wide range </a:t>
            </a:r>
          </a:p>
          <a:p>
            <a:pPr lvl="1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Video and Imaging applications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$1,595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EDK(application)&amp; system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genarator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image99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57600"/>
            <a:ext cx="4114800" cy="32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Atmel Corporation, founded in 1984</a:t>
            </a:r>
          </a:p>
          <a:p>
            <a:r>
              <a:rPr lang="en-US" sz="2400" dirty="0" smtClean="0"/>
              <a:t>Headquarters San Jose, California, USA</a:t>
            </a:r>
          </a:p>
          <a:p>
            <a:r>
              <a:rPr lang="en-US" sz="2400" dirty="0" smtClean="0"/>
              <a:t>focus on flash microcontrollers</a:t>
            </a:r>
          </a:p>
          <a:p>
            <a:r>
              <a:rPr lang="en-US" sz="2400" dirty="0" smtClean="0"/>
              <a:t>secured products, RF and automotive integrated circuits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Revenue ▼$1.57 billion USD (2008)</a:t>
            </a:r>
            <a:endParaRPr lang="en-US" sz="2400" baseline="30000" dirty="0" smtClean="0"/>
          </a:p>
          <a:p>
            <a:r>
              <a:rPr lang="en-US" sz="2400" dirty="0" smtClean="0"/>
              <a:t>Net income ▼$27.2 million USD (2008)</a:t>
            </a:r>
          </a:p>
          <a:p>
            <a:r>
              <a:rPr lang="en-US" sz="2400" dirty="0" smtClean="0"/>
              <a:t>Employees 6,000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2209800" cy="10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MicroBlaze</a:t>
            </a:r>
            <a:r>
              <a:rPr lang="en-US" b="1" dirty="0" smtClean="0"/>
              <a:t>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KCPSM3</a:t>
            </a:r>
          </a:p>
          <a:p>
            <a:r>
              <a:rPr lang="en-US" sz="1800" dirty="0" smtClean="0"/>
              <a:t>Thirty-two 32-bit general purpose registers</a:t>
            </a:r>
          </a:p>
          <a:p>
            <a:r>
              <a:rPr lang="en-US" sz="1800" dirty="0" smtClean="0"/>
              <a:t>32-bit address bus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7277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Nios II Processor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an exact mix of peripherals, memory interfaces, and hardware accelerators for your application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Cortex-M1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ARM Cortex-M1 processor addresses the need for a high-quality, standard processor architecture for Altera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FPGA applications allowing you to choose the optimal implementation for each project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V1 ColdFire (freescale)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small-footprint V1 ColdFire core is designed for entry-level 32-bit applications. It enhances system utilization, resulting in low-power consumption, while giving more than ten times the performance of an 8-bit MCU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8" descr="altr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533400"/>
            <a:ext cx="2133600" cy="762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2971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Altera(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Nios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II Processor)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the exact set of CPUs, peripherals, and interfaces needed for your application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overall cost, complexity, and power consumption—combining many functions onto one chip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performance without changing your board design—accelerating only functions that need it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Nios II processors offer you tremendous flexibility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SOPC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Builder and included embedded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peripherals, you create the exact set of peripherals, memories, and I/O circuitry needed for any application, even configurations not available in off-the-shelf processors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Altera(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Nios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II Processor)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Standard Peripherals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 processor  includes a library of commonly used peripherals and interfaces that are available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JTAG UART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Flash Interface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UART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Interval Timer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Parallel I/O (PIO)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Serial Peripheral Interface (SPI)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DMA Controller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SDRAM Controller  :</a:t>
            </a:r>
          </a:p>
          <a:p>
            <a:pPr lvl="2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On-chip ROM and RAM </a:t>
            </a:r>
          </a:p>
          <a:p>
            <a:pPr lvl="2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SDRAM, SSRAM, SRAM, </a:t>
            </a:r>
          </a:p>
          <a:p>
            <a:pPr lvl="2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flash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Memory Interfaces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Ethernet 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13" descr="Figure 1. Custom Instruction Log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612" y="4305300"/>
            <a:ext cx="37353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Altera(Cortex-M1)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Features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Streamlined three-stage 32-bit ARM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Cortex processor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Optimized for implementation in FPGAs, targets Altera </a:t>
            </a:r>
            <a:r>
              <a:rPr lang="en-US" sz="1600" dirty="0" smtClean="0"/>
              <a:t>Cyclone</a:t>
            </a:r>
            <a:r>
              <a:rPr lang="en-US" sz="1600" baseline="30000" dirty="0" smtClean="0"/>
              <a:t>®</a:t>
            </a:r>
            <a:r>
              <a:rPr lang="en-US" sz="1600" dirty="0" smtClean="0"/>
              <a:t> III FPGAs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Supported by a wide variety of tools and operating systems in the ARM Connected Community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Tightly coupled memories for rapid access to on-chip block RAM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Optional debug, breakpoint,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watchpoint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unit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Configurable Tightly Coupled Memories</a:t>
            </a: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ARM Cortex-M1 Proces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3657600"/>
            <a:ext cx="3838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Altera(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V1 ColdFire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Features</a:t>
            </a:r>
          </a:p>
          <a:p>
            <a:pPr lvl="1"/>
            <a:r>
              <a:rPr lang="en-US" sz="1400" dirty="0" smtClean="0"/>
              <a:t>1-pin background debug mode (BDM), real-time debug (RTD) support, works with existing ColdFire debugging tools </a:t>
            </a:r>
            <a:endParaRPr lang="en-US" sz="2400" dirty="0" smtClean="0"/>
          </a:p>
          <a:p>
            <a:pPr lvl="1"/>
            <a:r>
              <a:rPr lang="en-US" sz="1400" dirty="0" smtClean="0"/>
              <a:t>Optimized for the Altera</a:t>
            </a:r>
            <a:r>
              <a:rPr lang="en-US" sz="1400" baseline="30000" dirty="0" smtClean="0"/>
              <a:t>®</a:t>
            </a:r>
            <a:r>
              <a:rPr lang="en-US" sz="1400" dirty="0" smtClean="0"/>
              <a:t> Cyclone</a:t>
            </a:r>
            <a:r>
              <a:rPr lang="en-US" sz="1400" baseline="30000" dirty="0" smtClean="0"/>
              <a:t>®</a:t>
            </a:r>
            <a:r>
              <a:rPr lang="en-US" sz="1400" dirty="0" smtClean="0"/>
              <a:t> III FPGAs </a:t>
            </a:r>
          </a:p>
          <a:p>
            <a:pPr lvl="1"/>
            <a:r>
              <a:rPr lang="en-US" sz="1400" dirty="0" smtClean="0"/>
              <a:t>$0 licensing fee and $0 royalty for the core </a:t>
            </a:r>
          </a:p>
          <a:p>
            <a:pPr lvl="1"/>
            <a:r>
              <a:rPr lang="en-US" sz="1400" dirty="0" smtClean="0"/>
              <a:t>Fully synthesizable core </a:t>
            </a:r>
          </a:p>
          <a:p>
            <a:pPr lvl="1"/>
            <a:r>
              <a:rPr lang="en-US" sz="1400" dirty="0" smtClean="0"/>
              <a:t>16 user-accessible, 32-bit wide general-purpose registers </a:t>
            </a:r>
          </a:p>
          <a:p>
            <a:pPr lvl="1"/>
            <a:r>
              <a:rPr lang="en-US" sz="1400" dirty="0" smtClean="0"/>
              <a:t>Independent, decoupled pipelines </a:t>
            </a:r>
          </a:p>
          <a:p>
            <a:pPr lvl="1"/>
            <a:r>
              <a:rPr lang="en-US" sz="1400" dirty="0" smtClean="0"/>
              <a:t>FIFO instruction buffer provides decoupling </a:t>
            </a:r>
          </a:p>
          <a:p>
            <a:pPr lvl="1"/>
            <a:r>
              <a:rPr lang="en-US" sz="1400" dirty="0" smtClean="0"/>
              <a:t>2-stage instruction fetch pipeline (IFP)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V1 ColdFire Core Block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33800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VIA VX800</a:t>
            </a:r>
          </a:p>
          <a:p>
            <a:pPr lvl="1"/>
            <a:r>
              <a:rPr lang="en-US" dirty="0" smtClean="0"/>
              <a:t>The VIA VX800 media system processor is an all-in-one</a:t>
            </a:r>
          </a:p>
          <a:p>
            <a:pPr lvl="1"/>
            <a:r>
              <a:rPr lang="en-US" dirty="0" smtClean="0"/>
              <a:t>800/400MHz FSB</a:t>
            </a:r>
          </a:p>
          <a:p>
            <a:pPr lvl="1"/>
            <a:r>
              <a:rPr lang="en-US" dirty="0" smtClean="0"/>
              <a:t>Supports up to two 64-bit DDR2 667 DIMMs (4 GB max) </a:t>
            </a:r>
          </a:p>
          <a:p>
            <a:pPr lvl="1"/>
            <a:r>
              <a:rPr lang="en-US" dirty="0" smtClean="0"/>
              <a:t>Up to 32-bit sample depth at 192 kHz sampling rate</a:t>
            </a:r>
          </a:p>
          <a:p>
            <a:pPr lvl="1"/>
            <a:r>
              <a:rPr lang="en-US" dirty="0" smtClean="0"/>
              <a:t>Supports three </a:t>
            </a:r>
            <a:r>
              <a:rPr lang="en-US" dirty="0" err="1" smtClean="0"/>
              <a:t>codecs</a:t>
            </a:r>
            <a:r>
              <a:rPr lang="en-US" dirty="0" smtClean="0"/>
              <a:t> and eight streams </a:t>
            </a:r>
          </a:p>
          <a:p>
            <a:pPr lvl="1"/>
            <a:r>
              <a:rPr lang="en-US" dirty="0" smtClean="0"/>
              <a:t>250MHz engine clock </a:t>
            </a:r>
          </a:p>
          <a:p>
            <a:pPr lvl="1"/>
            <a:r>
              <a:rPr lang="en-US" dirty="0" smtClean="0"/>
              <a:t>128-bit 2D engine with hardware rotation capability</a:t>
            </a:r>
          </a:p>
          <a:p>
            <a:pPr lvl="1"/>
            <a:r>
              <a:rPr lang="en-US" dirty="0" smtClean="0"/>
              <a:t>Up to 256 MB frame buffer</a:t>
            </a:r>
          </a:p>
          <a:p>
            <a:pPr lvl="1"/>
            <a:r>
              <a:rPr lang="en-US" dirty="0" smtClean="0"/>
              <a:t>18-bit TTL LCD interface</a:t>
            </a:r>
          </a:p>
          <a:p>
            <a:pPr lvl="1"/>
            <a:r>
              <a:rPr lang="en-US" dirty="0" smtClean="0"/>
              <a:t>Multiplexed with UART and IR ports</a:t>
            </a:r>
          </a:p>
          <a:p>
            <a:pPr lvl="1"/>
            <a:r>
              <a:rPr lang="en-US" dirty="0" smtClean="0"/>
              <a:t>Supports SATA 2.0 interface</a:t>
            </a:r>
          </a:p>
          <a:p>
            <a:pPr lvl="1"/>
            <a:r>
              <a:rPr lang="en-US" u="sng" dirty="0" smtClean="0"/>
              <a:t>Supports PCI-Express </a:t>
            </a:r>
            <a:r>
              <a:rPr lang="en-US" dirty="0" smtClean="0"/>
              <a:t>one 4-lane and two 1-lane ports </a:t>
            </a:r>
          </a:p>
          <a:p>
            <a:pPr lvl="1"/>
            <a:r>
              <a:rPr lang="en-US" dirty="0" smtClean="0"/>
              <a:t>Supports six USB 2.0 ports</a:t>
            </a:r>
            <a:endParaRPr lang="en-US" b="1" dirty="0" smtClean="0"/>
          </a:p>
          <a:p>
            <a:r>
              <a:rPr lang="en-US" b="1" dirty="0" smtClean="0"/>
              <a:t>VIA VX855 </a:t>
            </a:r>
            <a:r>
              <a:rPr lang="en-US" b="1" dirty="0" err="1" smtClean="0"/>
              <a:t>zdf</a:t>
            </a:r>
            <a:endParaRPr lang="en-US" b="1" dirty="0" smtClean="0"/>
          </a:p>
          <a:p>
            <a:r>
              <a:rPr lang="it-IT" b="1" dirty="0" smtClean="0"/>
              <a:t>VIA Eden™ and Eden™ ULV Processors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VIA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2209800" cy="1066800"/>
          </a:xfrm>
          <a:prstGeom prst="rect">
            <a:avLst/>
          </a:prstGeom>
        </p:spPr>
      </p:pic>
      <p:pic>
        <p:nvPicPr>
          <p:cNvPr id="6" name="Picture 5" descr="vx855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029200"/>
            <a:ext cx="142875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9400" y="31242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Thank  you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Question?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Atmel(ARM)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ARM-based Microcontrollers</a:t>
            </a:r>
          </a:p>
          <a:p>
            <a:pPr lvl="1"/>
            <a:endParaRPr lang="en-US" dirty="0"/>
          </a:p>
        </p:txBody>
      </p:sp>
      <p:pic>
        <p:nvPicPr>
          <p:cNvPr id="1026" name="Picture 17" descr="AT91SAM 32-bit ARM-based Microcontroll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315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Atmel(ARM)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AT91SAM9 Series</a:t>
            </a:r>
          </a:p>
          <a:p>
            <a:pPr lvl="1"/>
            <a:r>
              <a:rPr lang="en-US" sz="1800" dirty="0" smtClean="0"/>
              <a:t>the same programming model as ARM7-based </a:t>
            </a:r>
          </a:p>
          <a:p>
            <a:pPr lvl="1"/>
            <a:r>
              <a:rPr lang="en-US" sz="1800" dirty="0" smtClean="0"/>
              <a:t>It supports deterministic, real-time operation</a:t>
            </a:r>
          </a:p>
          <a:p>
            <a:pPr lvl="1"/>
            <a:r>
              <a:rPr lang="en-US" sz="1800" dirty="0" smtClean="0"/>
              <a:t>ARM926EJ-S processor</a:t>
            </a:r>
          </a:p>
          <a:p>
            <a:pPr lvl="1"/>
            <a:r>
              <a:rPr lang="en-US" sz="1800" dirty="0" smtClean="0"/>
              <a:t>210 MIPS with a 190 MHz clock</a:t>
            </a:r>
          </a:p>
          <a:p>
            <a:pPr lvl="1"/>
            <a:r>
              <a:rPr lang="en-US" sz="1800" dirty="0" smtClean="0"/>
              <a:t>8K bytes of SRAM and 32K bytes of ROM </a:t>
            </a:r>
          </a:p>
          <a:p>
            <a:pPr lvl="1"/>
            <a:r>
              <a:rPr lang="en-US" sz="1800" dirty="0" smtClean="0"/>
              <a:t>USB Full /high Speed Host and Device interfaces, a 10/100 Base T Ethernet MAC</a:t>
            </a:r>
          </a:p>
          <a:p>
            <a:pPr lvl="1"/>
            <a:r>
              <a:rPr lang="en-US" sz="1800" dirty="0" smtClean="0"/>
              <a:t>USARTs, Synchronous Serial Controllers (SSC), Master/Slave Serial Peripheral Interfaces (SPI), a three-channel 16-bit Timer Counter (TC), a Two Wire Interface (TWI) and four-channel 10-bit ADC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Atmel(ARM)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AT91SAM9XE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Series</a:t>
            </a:r>
          </a:p>
          <a:p>
            <a:pPr lvl="1"/>
            <a:r>
              <a:rPr lang="en-US" sz="1900" dirty="0" smtClean="0"/>
              <a:t>the same programming model as ARM7-based </a:t>
            </a:r>
          </a:p>
          <a:p>
            <a:pPr lvl="1"/>
            <a:r>
              <a:rPr lang="en-US" sz="1900" dirty="0" smtClean="0"/>
              <a:t>It supports deterministic, real-time operation</a:t>
            </a:r>
          </a:p>
          <a:p>
            <a:pPr lvl="1"/>
            <a:r>
              <a:rPr lang="en-US" sz="1900" dirty="0" smtClean="0"/>
              <a:t>ARM926EJ-S processor</a:t>
            </a:r>
          </a:p>
          <a:p>
            <a:pPr lvl="1"/>
            <a:r>
              <a:rPr lang="en-US" sz="1900" dirty="0" smtClean="0"/>
              <a:t>210 MIPS with a 190 MHz clock</a:t>
            </a:r>
          </a:p>
          <a:p>
            <a:pPr lvl="1"/>
            <a:r>
              <a:rPr lang="en-US" sz="1900" dirty="0" smtClean="0"/>
              <a:t>8K bytes of SRAM and 32K bytes of ROM </a:t>
            </a:r>
          </a:p>
          <a:p>
            <a:pPr lvl="1"/>
            <a:r>
              <a:rPr lang="en-US" sz="1900" dirty="0" smtClean="0"/>
              <a:t>USB Full Speed Host and Device interfaces, a 10/100 Base T Ethernet MAC</a:t>
            </a:r>
          </a:p>
          <a:p>
            <a:pPr lvl="1"/>
            <a:r>
              <a:rPr lang="en-US" sz="1900" dirty="0" smtClean="0"/>
              <a:t>USARTs, Synchronous Serial Controllers (SSC), Master/Slave Serial Peripheral Interfaces (SPI), a three-channel 16-bit Timer Counter (TC), a Two Wire Interface (TWI) and four-channel 10-bit ADC</a:t>
            </a:r>
          </a:p>
          <a:p>
            <a:pPr lvl="1"/>
            <a:r>
              <a:rPr lang="en-US" sz="2000" dirty="0" smtClean="0"/>
              <a:t>Peripheral DMA Controller (PDC):(</a:t>
            </a:r>
            <a:r>
              <a:rPr lang="en-US" sz="1700" dirty="0" smtClean="0"/>
              <a:t>This industry-leading distributed DMA architecture ensures that internal data transfers occur at maximum possible bandwidth with minimal processor intervention</a:t>
            </a:r>
            <a:r>
              <a:rPr lang="en-US" sz="2000" dirty="0" smtClean="0"/>
              <a:t>)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Atmel(DIOPSIS)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DIOPSIS® (ARM + DSP)</a:t>
            </a:r>
            <a:endParaRPr lang="en-US" sz="2000" dirty="0" smtClean="0"/>
          </a:p>
          <a:p>
            <a:pPr lvl="1"/>
            <a:r>
              <a:rPr lang="en-US" sz="2000" dirty="0" smtClean="0"/>
              <a:t>is a dual-core processing platform</a:t>
            </a:r>
          </a:p>
          <a:p>
            <a:pPr lvl="1"/>
            <a:r>
              <a:rPr lang="en-US" sz="2000" dirty="0" smtClean="0"/>
              <a:t>integrating a floating-point Magic DSP™ and an ARM926EJ-S RISC microprocessor</a:t>
            </a:r>
          </a:p>
          <a:p>
            <a:pPr lvl="1"/>
            <a:r>
              <a:rPr lang="en-US" sz="2000" dirty="0" smtClean="0"/>
              <a:t>40-bit floating-point provides high dynamic range</a:t>
            </a:r>
          </a:p>
          <a:p>
            <a:pPr lvl="1"/>
            <a:r>
              <a:rPr lang="en-US" sz="2000" dirty="0" smtClean="0"/>
              <a:t>2.3 </a:t>
            </a:r>
            <a:r>
              <a:rPr lang="en-US" sz="2000" dirty="0" err="1" smtClean="0"/>
              <a:t>Mbit</a:t>
            </a:r>
            <a:r>
              <a:rPr lang="en-US" sz="2000" dirty="0" smtClean="0"/>
              <a:t> of internal memories</a:t>
            </a:r>
          </a:p>
          <a:p>
            <a:pPr lvl="1"/>
            <a:r>
              <a:rPr lang="en-US" sz="2000" dirty="0" smtClean="0"/>
              <a:t>full speed USB host/device, Ethernet MAC, 4xSSC, 3xUSART, 2xSPI, Time Counter, 2xTWI, 2xCAN, Multimedia Card Interface</a:t>
            </a:r>
          </a:p>
          <a:p>
            <a:pPr lvl="1"/>
            <a:r>
              <a:rPr lang="en-US" sz="2000" dirty="0" smtClean="0"/>
              <a:t>1 billion floating point operations per second from the DSP, plus 220 MIPS from ARM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Atmel(DIOPSIS)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73" y="0"/>
            <a:ext cx="9162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Founded Cambridge, Massachusetts (1965)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 Semiconductors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company specializing in data conversion and signal conditioning technology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Revenue $2.6 billion USD (2008)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Employees 8,500 (2009)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152"/>
            <a:ext cx="2819400" cy="11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2373</TotalTime>
  <Words>1947</Words>
  <Application>Microsoft Office PowerPoint</Application>
  <PresentationFormat>On-screen Show (4:3)</PresentationFormat>
  <Paragraphs>576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Slide 1</vt:lpstr>
      <vt:lpstr>Slide 2</vt:lpstr>
      <vt:lpstr>Atmel</vt:lpstr>
      <vt:lpstr>Atmel(ARM)</vt:lpstr>
      <vt:lpstr>Atmel(ARM)</vt:lpstr>
      <vt:lpstr>Atmel(ARM)</vt:lpstr>
      <vt:lpstr>Atmel(DIOPSIS)</vt:lpstr>
      <vt:lpstr>Atmel(DIOPSIS)</vt:lpstr>
      <vt:lpstr>Slide 9</vt:lpstr>
      <vt:lpstr>Analog device (ADSP-21xx)</vt:lpstr>
      <vt:lpstr>Analog device (ADSP-21xx)</vt:lpstr>
      <vt:lpstr>Slide 12</vt:lpstr>
      <vt:lpstr>Analog device (ADSP-21xx)</vt:lpstr>
      <vt:lpstr>Slide 14</vt:lpstr>
      <vt:lpstr>Analog device (Blackfin Embedded Processor)</vt:lpstr>
      <vt:lpstr>Slide 16</vt:lpstr>
      <vt:lpstr>Analog device (Blackfin Embedded Processor)</vt:lpstr>
      <vt:lpstr>ADSP-BF512</vt:lpstr>
      <vt:lpstr>ADSP-BF512 </vt:lpstr>
      <vt:lpstr>Analog device (SHARC)</vt:lpstr>
      <vt:lpstr>Slide 21</vt:lpstr>
      <vt:lpstr>Slide 22</vt:lpstr>
      <vt:lpstr>Xilinx(Embedded Processing )</vt:lpstr>
      <vt:lpstr>Xilinx(PowerPC)</vt:lpstr>
      <vt:lpstr>PowerPC 405(Virtex-4 FX FPGAs)</vt:lpstr>
      <vt:lpstr>Virtex-4FPGAs</vt:lpstr>
      <vt:lpstr>Virtex-4 FX</vt:lpstr>
      <vt:lpstr>Virtex-5</vt:lpstr>
      <vt:lpstr>Xilinx(DSP)</vt:lpstr>
      <vt:lpstr>MicroBlaze Processor</vt:lpstr>
      <vt:lpstr>Slide 31</vt:lpstr>
      <vt:lpstr>Altera( Nios II Processor)</vt:lpstr>
      <vt:lpstr>Altera( Nios II Processor)</vt:lpstr>
      <vt:lpstr>Altera(Cortex-M1)</vt:lpstr>
      <vt:lpstr>Altera(V1 ColdFire)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alimajidi</cp:lastModifiedBy>
  <cp:revision>133</cp:revision>
  <dcterms:created xsi:type="dcterms:W3CDTF">2006-08-16T00:00:00Z</dcterms:created>
  <dcterms:modified xsi:type="dcterms:W3CDTF">2009-07-27T18:35:26Z</dcterms:modified>
</cp:coreProperties>
</file>