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57" r:id="rId3"/>
    <p:sldId id="265" r:id="rId4"/>
    <p:sldId id="267" r:id="rId5"/>
    <p:sldId id="266" r:id="rId6"/>
    <p:sldId id="259" r:id="rId7"/>
    <p:sldId id="278" r:id="rId8"/>
    <p:sldId id="260" r:id="rId9"/>
    <p:sldId id="261" r:id="rId10"/>
    <p:sldId id="263" r:id="rId11"/>
    <p:sldId id="275" r:id="rId12"/>
    <p:sldId id="277" r:id="rId13"/>
    <p:sldId id="279" r:id="rId14"/>
    <p:sldId id="280" r:id="rId15"/>
    <p:sldId id="264" r:id="rId16"/>
    <p:sldId id="271" r:id="rId17"/>
    <p:sldId id="274" r:id="rId18"/>
    <p:sldId id="268" r:id="rId19"/>
    <p:sldId id="269" r:id="rId20"/>
    <p:sldId id="270" r:id="rId21"/>
    <p:sldId id="272" r:id="rId22"/>
    <p:sldId id="273" r:id="rId23"/>
  </p:sldIdLst>
  <p:sldSz cx="9144000" cy="6858000" type="screen4x3"/>
  <p:notesSz cx="7102475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 anchor="ctr"/>
          <a:lstStyle>
            <a:lvl1pPr algn="r">
              <a:defRPr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3357562"/>
            <a:ext cx="64008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56A6-8F86-4330-B5EB-F7A1C90A507D}" type="datetimeFigureOut">
              <a:rPr lang="en-US" smtClean="0"/>
              <a:pPr/>
              <a:t>7/27/2009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2F7C-7FD8-49D6-A529-E239288F5C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8" name="Chevron 7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2919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56A6-8F86-4330-B5EB-F7A1C90A507D}" type="datetimeFigureOut">
              <a:rPr lang="en-US" smtClean="0"/>
              <a:pPr/>
              <a:t>7/27/2009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2F7C-7FD8-49D6-A529-E239288F5C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154758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154758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56A6-8F86-4330-B5EB-F7A1C90A507D}" type="datetimeFigureOut">
              <a:rPr lang="en-US" smtClean="0"/>
              <a:pPr/>
              <a:t>7/27/2009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2F7C-7FD8-49D6-A529-E239288F5C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10" name="Chevron 9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56A6-8F86-4330-B5EB-F7A1C90A507D}" type="datetimeFigureOut">
              <a:rPr lang="en-US" smtClean="0"/>
              <a:pPr/>
              <a:t>7/27/2009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2F7C-7FD8-49D6-A529-E239288F5C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13"/>
            <a:ext cx="7772400" cy="1362075"/>
          </a:xfrm>
        </p:spPr>
        <p:txBody>
          <a:bodyPr anchor="t"/>
          <a:lstStyle>
            <a:lvl1pPr algn="r">
              <a:defRPr sz="4000" b="0" cap="all"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56A6-8F86-4330-B5EB-F7A1C90A507D}" type="datetimeFigureOut">
              <a:rPr lang="en-US" smtClean="0"/>
              <a:pPr/>
              <a:t>7/27/2009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2F7C-7FD8-49D6-A529-E239288F5C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9" name="Chevron 8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56A6-8F86-4330-B5EB-F7A1C90A507D}" type="datetimeFigureOut">
              <a:rPr lang="en-US" smtClean="0"/>
              <a:pPr/>
              <a:t>7/27/2009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2F7C-7FD8-49D6-A529-E239288F5C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11" name="Chevron 10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56A6-8F86-4330-B5EB-F7A1C90A507D}" type="datetimeFigureOut">
              <a:rPr lang="en-US" smtClean="0"/>
              <a:pPr/>
              <a:t>7/27/2009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2F7C-7FD8-49D6-A529-E239288F5C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7" name="Chevron 6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56A6-8F86-4330-B5EB-F7A1C90A507D}" type="datetimeFigureOut">
              <a:rPr lang="en-US" smtClean="0"/>
              <a:pPr/>
              <a:t>7/27/2009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2F7C-7FD8-49D6-A529-E239288F5C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56A6-8F86-4330-B5EB-F7A1C90A507D}" type="datetimeFigureOut">
              <a:rPr lang="en-US" smtClean="0"/>
              <a:pPr/>
              <a:t>7/27/2009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2F7C-7FD8-49D6-A529-E239288F5C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745" y="285728"/>
            <a:ext cx="5106055" cy="1162050"/>
          </a:xfrm>
        </p:spPr>
        <p:txBody>
          <a:bodyPr anchor="ctr">
            <a:normAutofit/>
          </a:bodyPr>
          <a:lstStyle>
            <a:lvl1pPr algn="ctr">
              <a:defRPr sz="32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6218"/>
            <a:ext cx="5111750" cy="4679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5729"/>
            <a:ext cx="3008313" cy="5840435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400"/>
            </a:lvl1pPr>
            <a:lvl2pPr marL="457200" indent="0">
              <a:spcAft>
                <a:spcPts val="0"/>
              </a:spcAft>
              <a:buNone/>
              <a:defRPr sz="1200"/>
            </a:lvl2pPr>
            <a:lvl3pPr marL="914400" indent="0">
              <a:spcAft>
                <a:spcPts val="0"/>
              </a:spcAft>
              <a:buNone/>
              <a:defRPr sz="1000"/>
            </a:lvl3pPr>
            <a:lvl4pPr marL="1371600" indent="0">
              <a:spcAft>
                <a:spcPts val="0"/>
              </a:spcAft>
              <a:buNone/>
              <a:defRPr sz="900"/>
            </a:lvl4pPr>
            <a:lvl5pPr marL="1828800" indent="0">
              <a:spcAft>
                <a:spcPts val="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56A6-8F86-4330-B5EB-F7A1C90A507D}" type="datetimeFigureOut">
              <a:rPr lang="en-US" smtClean="0"/>
              <a:pPr/>
              <a:t>7/27/2009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2F7C-7FD8-49D6-A529-E239288F5C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72" y="615868"/>
            <a:ext cx="928694" cy="5813528"/>
          </a:xfrm>
        </p:spPr>
        <p:txBody>
          <a:bodyPr vert="eaVert" anchor="ctr">
            <a:normAutofit/>
          </a:bodyPr>
          <a:lstStyle>
            <a:lvl1pPr algn="l">
              <a:defRPr sz="28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348" y="612777"/>
            <a:ext cx="6858048" cy="4745051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5500702"/>
            <a:ext cx="6858048" cy="928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56A6-8F86-4330-B5EB-F7A1C90A507D}" type="datetimeFigureOut">
              <a:rPr lang="en-US" smtClean="0"/>
              <a:pPr/>
              <a:t>7/27/2009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2F7C-7FD8-49D6-A529-E239288F5C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rtl="0" eaLnBrk="1" latinLnBrk="0" hangingPunct="1"/>
            <a:endParaRPr kumimoji="0" lang="zh-CN" altLang="en-US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8" name="Group 17"/>
          <p:cNvGrpSpPr/>
          <p:nvPr/>
        </p:nvGrpSpPr>
        <p:grpSpPr>
          <a:xfrm>
            <a:off x="0" y="6570024"/>
            <a:ext cx="9144000" cy="288000"/>
            <a:chOff x="0" y="6353387"/>
            <a:chExt cx="9144000" cy="361763"/>
          </a:xfrm>
        </p:grpSpPr>
        <p:grpSp>
          <p:nvGrpSpPr>
            <p:cNvPr id="9" name="Group 16"/>
            <p:cNvGrpSpPr/>
            <p:nvPr/>
          </p:nvGrpSpPr>
          <p:grpSpPr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/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/>
              </a:p>
            </p:txBody>
          </p:sp>
        </p:grpSp>
        <p:grpSp>
          <p:nvGrpSpPr>
            <p:cNvPr id="15" name="Group 15"/>
            <p:cNvGrpSpPr/>
            <p:nvPr/>
          </p:nvGrpSpPr>
          <p:grpSpPr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00" y="6354583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248" y="6355150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116" y="6355000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0000"/>
            <a:ext cx="1643042" cy="288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756A6-8F86-4330-B5EB-F7A1C90A507D}" type="datetimeFigureOut">
              <a:rPr lang="en-US" smtClean="0"/>
              <a:pPr/>
              <a:t>7/27/2009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42" y="6570000"/>
            <a:ext cx="4214842" cy="288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28" y="6570000"/>
            <a:ext cx="571472" cy="288000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D5192F7C-7FD8-49D6-A529-E239288F5C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lang="zh-CN" altLang="en-US" sz="4400" b="1" kern="1200" dirty="0">
          <a:ln w="11430"/>
          <a:gradFill flip="none" rotWithShape="1">
            <a:gsLst>
              <a:gs pos="0">
                <a:schemeClr val="accent2"/>
              </a:gs>
              <a:gs pos="45000">
                <a:schemeClr val="accent2">
                  <a:tint val="60000"/>
                </a:schemeClr>
              </a:gs>
              <a:gs pos="90000">
                <a:schemeClr val="accent2">
                  <a:tint val="40000"/>
                </a:schemeClr>
              </a:gs>
              <a:gs pos="100000">
                <a:schemeClr val="accent2">
                  <a:tint val="20000"/>
                </a:schemeClr>
              </a:gs>
            </a:gsLst>
            <a:lin ang="5400000" scaled="1"/>
            <a:tileRect/>
          </a:gradFill>
          <a:effectLst>
            <a:outerShdw blurRad="44450" dist="41910" dir="3600000" algn="tl">
              <a:srgbClr val="000000">
                <a:alpha val="5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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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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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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Security in SDR &amp;  cognitive radio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3357562"/>
            <a:ext cx="6400800" cy="2643206"/>
          </a:xfrm>
        </p:spPr>
        <p:txBody>
          <a:bodyPr/>
          <a:lstStyle/>
          <a:p>
            <a:pPr algn="l"/>
            <a:r>
              <a:rPr lang="en-US" dirty="0" smtClean="0"/>
              <a:t>Ali </a:t>
            </a:r>
            <a:r>
              <a:rPr lang="en-US" dirty="0" err="1" smtClean="0"/>
              <a:t>Shamsizadeh</a:t>
            </a:r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r>
              <a:rPr lang="en-US" dirty="0" smtClean="0"/>
              <a:t>Summer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Security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SDR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57158" y="1428736"/>
            <a:ext cx="8501122" cy="5143535"/>
          </a:xfrm>
        </p:spPr>
        <p:txBody>
          <a:bodyPr>
            <a:normAutofit fontScale="55000" lnSpcReduction="20000"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Policy-compliant installation and instantiation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SDR device SHALL only install and instantiate SDR-related software and policy that have been appropriately certified to be compliant with the device’s SDR security policy.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Run-time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control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SDR device SHALL at run-time prevent transmissions that violate its SDR security policy.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Resource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integrity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SDR device SHALL detect the unauthorized modification of its SDR-related resources and use that information to prevent additional unauthorized behavior.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Access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control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SDR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devices SHALL control access to each SDR-related resource on the device.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Security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SDR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Audit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An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SDR device SHALL detect, log and notify specified processes of security related events. 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Process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separation 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An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SDR device SHALL have mechanisms to prevent SDR applications from compromising the security of non-SDR-related applications and data. 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Implementation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assurance 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Information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assurance mechanisms SHALL be based on industry standards and validated technology. 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Supportive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operations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Operational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practices supporting information assurance mechanisms SHALL be consistent with and supportive of the SDR security policy.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Secure Software Download in SDR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2000" dirty="0" smtClean="0"/>
              <a:t>Download Model in SDR</a:t>
            </a:r>
            <a:endParaRPr lang="en-US" sz="20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071678"/>
            <a:ext cx="6477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Secure Software Download in SDR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Verification of integrity</a:t>
            </a:r>
          </a:p>
          <a:p>
            <a:pPr>
              <a:buNone/>
            </a:pPr>
            <a:r>
              <a:rPr lang="en-US" sz="2000" dirty="0" smtClean="0"/>
              <a:t>      Must be a method of ensuring that the software downloaded is intact and has not been modified</a:t>
            </a:r>
          </a:p>
          <a:p>
            <a:r>
              <a:rPr lang="en-US" sz="2000" b="1" dirty="0" smtClean="0"/>
              <a:t>Authentication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       It has obtained government approval </a:t>
            </a:r>
          </a:p>
          <a:p>
            <a:r>
              <a:rPr lang="en-US" sz="2000" b="1" dirty="0" smtClean="0"/>
              <a:t>Furthermore</a:t>
            </a:r>
          </a:p>
          <a:p>
            <a:pPr>
              <a:buFont typeface="Courier New" pitchFamily="49" charset="0"/>
              <a:buChar char="o"/>
            </a:pPr>
            <a:r>
              <a:rPr lang="en-US" sz="2000" dirty="0" smtClean="0"/>
              <a:t> In the event that some illegally modified software is created, there should be some mechanism to </a:t>
            </a:r>
            <a:r>
              <a:rPr lang="en-US" sz="2000" dirty="0" smtClean="0"/>
              <a:t>prevent </a:t>
            </a:r>
            <a:r>
              <a:rPr lang="en-US" sz="2000" dirty="0" smtClean="0"/>
              <a:t>the spread of that illegal software.</a:t>
            </a:r>
          </a:p>
          <a:p>
            <a:pPr>
              <a:buFont typeface="Courier New" pitchFamily="49" charset="0"/>
              <a:buChar char="o"/>
            </a:pPr>
            <a:r>
              <a:rPr lang="en-US" sz="2000" dirty="0" smtClean="0"/>
              <a:t>For the introduction of a software downloadable SDR system, the software should be protected against theft by people or companies who </a:t>
            </a:r>
            <a:r>
              <a:rPr lang="en-US" sz="2000" dirty="0" smtClean="0"/>
              <a:t>would </a:t>
            </a:r>
            <a:r>
              <a:rPr lang="en-US" sz="2000" dirty="0" smtClean="0"/>
              <a:t>like to know the details of the software employed by a rival company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Secure Software Download in SDR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Secret key encryption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Public key encryption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technique for cryptographic hashing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technique for cryptographic signature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Security in Cognitive Radio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Characteristics of cognitive radio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786058"/>
            <a:ext cx="5980973" cy="2828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Security in Cognitive Radio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Security threats in CR</a:t>
            </a:r>
          </a:p>
          <a:p>
            <a:pPr>
              <a:buFont typeface="Wingdings" pitchFamily="2" charset="2"/>
              <a:buChar char="Ø"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Artificial intelligence behavior threats</a:t>
            </a:r>
          </a:p>
          <a:p>
            <a:pPr lvl="1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Policy threats</a:t>
            </a:r>
          </a:p>
          <a:p>
            <a:pPr lvl="1">
              <a:buFont typeface="Courier New" pitchFamily="49" charset="0"/>
              <a:buChar char="o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Learning threats</a:t>
            </a:r>
          </a:p>
          <a:p>
            <a:pPr lvl="1">
              <a:buFont typeface="Courier New" pitchFamily="49" charset="0"/>
              <a:buChar char="o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Parameters threats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Security in Cognitive Radio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Security threats in CR</a:t>
            </a:r>
          </a:p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Dynamic spectrum access threats</a:t>
            </a:r>
          </a:p>
          <a:p>
            <a:pPr lvl="1">
              <a:buFont typeface="Courier New" pitchFamily="49" charset="0"/>
              <a:buChar char="o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Spectrum sensing threats</a:t>
            </a:r>
          </a:p>
          <a:p>
            <a:pPr lvl="1">
              <a:buFont typeface="Courier New" pitchFamily="49" charset="0"/>
              <a:buChar char="o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Spectrum management threats</a:t>
            </a:r>
          </a:p>
          <a:p>
            <a:pPr lvl="1">
              <a:buFont typeface="Courier New" pitchFamily="49" charset="0"/>
              <a:buChar char="o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Spectrum mobility threats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Security Threats in Cognitive Radio Networks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Characteristics of cognitive radio network</a:t>
            </a:r>
            <a:endParaRPr lang="en-US" sz="28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571744"/>
            <a:ext cx="6334288" cy="357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Security Threats in Cognitive Radio Networks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threats to a cognitive radio network</a:t>
            </a:r>
          </a:p>
          <a:p>
            <a:endParaRPr lang="en-US" sz="2200" dirty="0" smtClean="0"/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sensory input statistics can be altered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faulty sensory input statistics can lead to belief manipulation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manipulated individual statistics and beliefs may be distributed through a cognitive radio network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behavior algorithms based on manipulated statistics and beliefs can result in suboptimal performance or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maliciousbehavior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 Linotype" pitchFamily="18" charset="0"/>
              </a:rPr>
              <a:t>Introduction</a:t>
            </a:r>
            <a:endParaRPr lang="en-US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Background on Network Security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Security Concerns in Mobile Systems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Security in SDR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Secure Software Download in SDR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Security in Cognitive Radio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Security Threats in Cognitive Radio Networks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Security Threats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Cognitive Radio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To mitigate the effectiveness of previous attacks, cognitive radios should: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always assume sensory input statistics are “noisy” and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 subject to manipulation;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be programmed with some amount of “common sense”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 to attempt to validate learned beliefs;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compare and validate learned beliefs with other devices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 on the network;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expire learned beliefs to prevent long-term effects of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 attackers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attempt to perform learning in known-good environments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FUTURE RESEARCH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i="1" dirty="0" smtClean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Understanding Identity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Earning and Using Trust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Trust in Networking and Routing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latin typeface="Comic Sans MS" pitchFamily="66" charset="0"/>
              </a:rPr>
              <a:t>Thanks For Your Attention</a:t>
            </a:r>
          </a:p>
          <a:p>
            <a:pPr algn="ctr">
              <a:buNone/>
            </a:pP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Background on Network Security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Authentication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“Who are you?”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Authorization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“Should you be doing that?”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Confidentiality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“If someone gets the packets, can they recover the information?”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Integrity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“Is what I get really what I should get?”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Background on Network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Hostile environment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third party might want to disturb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communication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Attacks might be against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confidentiality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integrity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originality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Or the service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(denial of service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Background on Network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Application security requirements</a:t>
            </a:r>
          </a:p>
          <a:p>
            <a:pPr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• Eavesdropping protection 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(encryption)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• Impersonation and integrity protection 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(authenticated and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hashed messages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• Denial of service protection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• Secure device configuration and user identification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• Security for an unreliable channel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Security Concerns in Mobile Systems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User identification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Secure storage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secure software execution environment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tamper-resistant system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Secure network access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Secure data communications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Content security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Security Concerns in Mobile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Attack scenarios (third radio)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Transmit noise at a frequency that might be in use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Spread noise at available frequencies by jumping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Listen for transmission and transmit noise at that frequency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may include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jumping)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Replay, modify, inject messages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Security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SDR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the functions of software-defined radio (SDR) can be changed by changing its software. Therefore, many security problems that have never been seen in the conventional fixed wireless terminals will arise.</a:t>
            </a: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071810"/>
            <a:ext cx="6357982" cy="3063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Security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SDR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28596" y="1428736"/>
            <a:ext cx="8715404" cy="5072097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7000" b="1" dirty="0" smtClean="0">
                <a:latin typeface="Times New Roman" pitchFamily="18" charset="0"/>
                <a:cs typeface="Times New Roman" pitchFamily="18" charset="0"/>
              </a:rPr>
              <a:t>Requirements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200" b="1" dirty="0" smtClean="0">
                <a:latin typeface="Times New Roman" pitchFamily="18" charset="0"/>
                <a:cs typeface="Times New Roman" pitchFamily="18" charset="0"/>
              </a:rPr>
              <a:t>Policy-driven </a:t>
            </a:r>
            <a:r>
              <a:rPr lang="en-US" sz="4200" b="1" dirty="0" smtClean="0">
                <a:latin typeface="Times New Roman" pitchFamily="18" charset="0"/>
                <a:cs typeface="Times New Roman" pitchFamily="18" charset="0"/>
              </a:rPr>
              <a:t>behavior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SDR device SHALL enforce a device-specific SDR security policy that governs the behavior of the device at all times.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200" b="1" dirty="0" smtClean="0">
                <a:latin typeface="Times New Roman" pitchFamily="18" charset="0"/>
                <a:cs typeface="Times New Roman" pitchFamily="18" charset="0"/>
              </a:rPr>
              <a:t>Policy </a:t>
            </a:r>
            <a:r>
              <a:rPr lang="en-US" sz="4200" b="1" dirty="0" smtClean="0">
                <a:latin typeface="Times New Roman" pitchFamily="18" charset="0"/>
                <a:cs typeface="Times New Roman" pitchFamily="18" charset="0"/>
              </a:rPr>
              <a:t>freshness </a:t>
            </a:r>
            <a:endParaRPr lang="en-US" sz="4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SDR device SHALL ensure that its device-specific SDR security policy incorporates the SDR security policies of its stakeholders within the scope of their authority. </a:t>
            </a:r>
          </a:p>
          <a:p>
            <a:endParaRPr lang="en-US" sz="4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200" b="1" dirty="0" smtClean="0">
                <a:latin typeface="Times New Roman" pitchFamily="18" charset="0"/>
                <a:cs typeface="Times New Roman" pitchFamily="18" charset="0"/>
              </a:rPr>
              <a:t>Device </a:t>
            </a:r>
            <a:r>
              <a:rPr lang="en-US" sz="4200" b="1" dirty="0" smtClean="0">
                <a:latin typeface="Times New Roman" pitchFamily="18" charset="0"/>
                <a:cs typeface="Times New Roman" pitchFamily="18" charset="0"/>
              </a:rPr>
              <a:t>attestation </a:t>
            </a:r>
            <a:endParaRPr lang="en-US" sz="4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SDR device SHALL provide trusted configuration information to its communications service providers on request.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Protected 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download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SDR device SHALL provide confidentiality and integrity services for download of SDR-related software and configuration data.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Welcome">
      <a:majorFont>
        <a:latin typeface="Book Antiqua"/>
        <a:ea typeface=""/>
        <a:cs typeface=""/>
        <a:font script="Jpan" typeface="ＭＳ Ｐゴシック"/>
        <a:font script="Hang" typeface="돋움"/>
        <a:font script="Hans" typeface="华文中宋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ajorFont>
      <a:min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Welcome3</Template>
  <TotalTime>265</TotalTime>
  <Words>884</Words>
  <Application>Microsoft Office PowerPoint</Application>
  <PresentationFormat>On-screen Show (4:3)</PresentationFormat>
  <Paragraphs>189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Welcome</vt:lpstr>
      <vt:lpstr>Security in SDR &amp;  cognitive radio  </vt:lpstr>
      <vt:lpstr>Introduction</vt:lpstr>
      <vt:lpstr>Background on Network Security </vt:lpstr>
      <vt:lpstr>Background on Network Security</vt:lpstr>
      <vt:lpstr>Background on Network Security</vt:lpstr>
      <vt:lpstr>Security Concerns in Mobile Systems </vt:lpstr>
      <vt:lpstr>Security Concerns in Mobile Systems</vt:lpstr>
      <vt:lpstr>Security in SDR</vt:lpstr>
      <vt:lpstr>Security in SDR</vt:lpstr>
      <vt:lpstr>Security in SDR</vt:lpstr>
      <vt:lpstr>Security in SDR</vt:lpstr>
      <vt:lpstr>Secure Software Download in SDR  </vt:lpstr>
      <vt:lpstr>Secure Software Download in SDR</vt:lpstr>
      <vt:lpstr>Secure Software Download in SDR</vt:lpstr>
      <vt:lpstr>Security in Cognitive Radio </vt:lpstr>
      <vt:lpstr>Security in Cognitive Radio</vt:lpstr>
      <vt:lpstr>Security in Cognitive Radio</vt:lpstr>
      <vt:lpstr>Security Threats in Cognitive Radio Networks  </vt:lpstr>
      <vt:lpstr>Security Threats in Cognitive Radio Networks  </vt:lpstr>
      <vt:lpstr>  Security Threats in Cognitive Radio Networks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dell</dc:creator>
  <cp:lastModifiedBy>dell</cp:lastModifiedBy>
  <cp:revision>26</cp:revision>
  <dcterms:created xsi:type="dcterms:W3CDTF">2009-07-26T17:56:23Z</dcterms:created>
  <dcterms:modified xsi:type="dcterms:W3CDTF">2009-07-26T22:40:23Z</dcterms:modified>
</cp:coreProperties>
</file>