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8" r:id="rId2"/>
    <p:sldId id="269" r:id="rId3"/>
    <p:sldId id="277" r:id="rId4"/>
    <p:sldId id="257" r:id="rId5"/>
    <p:sldId id="266" r:id="rId6"/>
    <p:sldId id="273" r:id="rId7"/>
    <p:sldId id="259" r:id="rId8"/>
    <p:sldId id="264" r:id="rId9"/>
    <p:sldId id="260" r:id="rId10"/>
    <p:sldId id="262" r:id="rId11"/>
    <p:sldId id="267" r:id="rId12"/>
    <p:sldId id="275" r:id="rId13"/>
    <p:sldId id="276" r:id="rId14"/>
    <p:sldId id="271" r:id="rId15"/>
    <p:sldId id="270" r:id="rId16"/>
    <p:sldId id="27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9D8"/>
    <a:srgbClr val="9A3836"/>
    <a:srgbClr val="F8CEB6"/>
    <a:srgbClr val="4BD5D5"/>
    <a:srgbClr val="F0C2D9"/>
    <a:srgbClr val="B2EA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1" autoAdjust="0"/>
    <p:restoredTop sz="94660"/>
  </p:normalViewPr>
  <p:slideViewPr>
    <p:cSldViewPr>
      <p:cViewPr varScale="1">
        <p:scale>
          <a:sx n="72" d="100"/>
          <a:sy n="72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17CDCC-5628-4501-8A8B-4FBFB7B79FC0}" type="datetimeFigureOut">
              <a:rPr lang="fa-IR" smtClean="0"/>
              <a:pPr/>
              <a:t>1430/08/06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62E522-6892-4987-90AE-C091E38DF91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E522-6892-4987-90AE-C091E38DF918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03-54A6-4F92-A9FB-EE377E881DFA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5026-CF81-47AC-B0E7-7BAEA0C8CF0D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FCE6-FFBF-471F-9776-18443D9EFB62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E640-E6D0-4656-96FA-850FCBF56CEA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BE87-62B0-47DD-A091-28E180E040BC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40D4-14A2-4FF2-96F3-65D5DC44A499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E452-76BF-485E-9DBC-EE9A1D97D02B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F064-2E8E-4DD0-909D-D9A068942054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607A-67C9-44CD-921E-5221DE2FDB7E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BEA8-5554-4DB4-A640-C9D8494C01C5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8D0-EC07-4356-851D-E0DBAA1044B5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C931-0194-4338-9AB0-27790C4BC460}" type="datetime1">
              <a:rPr lang="en-US" smtClean="0"/>
              <a:pPr/>
              <a:t>7/28/2009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Blackadder ITC" pitchFamily="82" charset="0"/>
              </a:rPr>
              <a:t>In the name of God</a:t>
            </a:r>
            <a:endParaRPr lang="fa-IR" sz="4800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fa-IR" dirty="0"/>
          </a:p>
        </p:txBody>
      </p:sp>
      <p:pic>
        <p:nvPicPr>
          <p:cNvPr id="4" name="Picture 3" descr="Untitled-3.png"/>
          <p:cNvPicPr>
            <a:picLocks noChangeAspect="1"/>
          </p:cNvPicPr>
          <p:nvPr/>
        </p:nvPicPr>
        <p:blipFill>
          <a:blip r:embed="rId3"/>
          <a:srcRect b="41372"/>
          <a:stretch>
            <a:fillRect/>
          </a:stretch>
        </p:blipFill>
        <p:spPr>
          <a:xfrm>
            <a:off x="3733800" y="1600200"/>
            <a:ext cx="1676400" cy="137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524000" y="3048000"/>
            <a:ext cx="60198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  <a:latin typeface="Blackadder ITC" pitchFamily="82" charset="0"/>
              </a:rPr>
              <a:t>Cognitive ultra wide band Radio</a:t>
            </a:r>
            <a:endParaRPr lang="fa-IR" sz="4400" b="1" i="1" dirty="0">
              <a:solidFill>
                <a:schemeClr val="tx1"/>
              </a:solidFill>
              <a:latin typeface="Blackadder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6600" y="4267200"/>
            <a:ext cx="3124200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Soodeh Amiri</a:t>
            </a:r>
          </a:p>
          <a:p>
            <a:pPr algn="ctr">
              <a:defRPr/>
            </a:pPr>
            <a:endParaRPr lang="en-US" dirty="0" smtClean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Supervised by: </a:t>
            </a:r>
            <a:r>
              <a:rPr lang="en-US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Dr.M.Omidi</a:t>
            </a:r>
          </a:p>
          <a:p>
            <a:pPr algn="ctr">
              <a:defRPr/>
            </a:pPr>
            <a:r>
              <a:rPr lang="en-US" sz="2000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27 July 2009</a:t>
            </a:r>
            <a:endParaRPr lang="en-US" sz="2000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STRUCTURE OF COGNITIVE UWB SYSTEM: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143000" y="16002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Channel coder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3352800" y="16002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UWB modulation(</a:t>
            </a:r>
            <a:r>
              <a:rPr lang="en-US" dirty="0" err="1" smtClean="0"/>
              <a:t>ppm</a:t>
            </a:r>
            <a:r>
              <a:rPr lang="en-US" dirty="0" smtClean="0"/>
              <a:t>)</a:t>
            </a: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5486400" y="16002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Preamble insertion</a:t>
            </a: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7239000" y="1524000"/>
            <a:ext cx="1143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RF transmitter</a:t>
            </a:r>
            <a:endParaRPr lang="fa-I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9530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1" algn="ctr">
              <a:buNone/>
            </a:pPr>
            <a:endParaRPr lang="fa-IR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5638800"/>
            <a:ext cx="1219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Channel Decoder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5638800"/>
            <a:ext cx="1143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synchronization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0" y="5562600"/>
            <a:ext cx="1143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Rf</a:t>
            </a:r>
            <a:r>
              <a:rPr lang="en-US" dirty="0" smtClean="0">
                <a:solidFill>
                  <a:schemeClr val="bg1"/>
                </a:solidFill>
              </a:rPr>
              <a:t> receiver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0" y="2514600"/>
            <a:ext cx="2362200" cy="2971800"/>
          </a:xfrm>
          <a:prstGeom prst="roundRect">
            <a:avLst/>
          </a:prstGeom>
          <a:solidFill>
            <a:srgbClr val="4BD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4" name="Rounded Rectangle 13"/>
          <p:cNvSpPr/>
          <p:nvPr/>
        </p:nvSpPr>
        <p:spPr>
          <a:xfrm>
            <a:off x="3276600" y="3048000"/>
            <a:ext cx="1676400" cy="1676400"/>
          </a:xfrm>
          <a:prstGeom prst="roundRect">
            <a:avLst/>
          </a:prstGeom>
          <a:solidFill>
            <a:srgbClr val="4BD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Cognitive pulse  generator</a:t>
            </a:r>
            <a:endParaRPr lang="fa-IR" sz="20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181600" y="1905000"/>
            <a:ext cx="3048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05600" y="1905000"/>
            <a:ext cx="5334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2200" y="1905000"/>
            <a:ext cx="9906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4" idx="3"/>
          </p:cNvCxnSpPr>
          <p:nvPr/>
        </p:nvCxnSpPr>
        <p:spPr>
          <a:xfrm rot="10800000">
            <a:off x="4953000" y="3886200"/>
            <a:ext cx="3810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0"/>
          </p:cNvCxnSpPr>
          <p:nvPr/>
        </p:nvCxnSpPr>
        <p:spPr>
          <a:xfrm rot="5400000" flipH="1" flipV="1">
            <a:off x="3695700" y="2628900"/>
            <a:ext cx="8382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1" idx="3"/>
          </p:cNvCxnSpPr>
          <p:nvPr/>
        </p:nvCxnSpPr>
        <p:spPr>
          <a:xfrm rot="10800000">
            <a:off x="6248400" y="5867400"/>
            <a:ext cx="6096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85800" y="1981200"/>
            <a:ext cx="4572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" idx="1"/>
          </p:cNvCxnSpPr>
          <p:nvPr/>
        </p:nvCxnSpPr>
        <p:spPr>
          <a:xfrm rot="10800000">
            <a:off x="533400" y="5867400"/>
            <a:ext cx="3048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 rot="5400000" flipH="1" flipV="1">
            <a:off x="8267700" y="1714500"/>
            <a:ext cx="381000" cy="152400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12" idx="3"/>
          </p:cNvCxnSpPr>
          <p:nvPr/>
        </p:nvCxnSpPr>
        <p:spPr>
          <a:xfrm flipV="1">
            <a:off x="8001000" y="5410200"/>
            <a:ext cx="228600" cy="419100"/>
          </a:xfrm>
          <a:prstGeom prst="bentConnector2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 flipH="1" flipV="1">
            <a:off x="8191500" y="55245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1" idx="1"/>
          </p:cNvCxnSpPr>
          <p:nvPr/>
        </p:nvCxnSpPr>
        <p:spPr>
          <a:xfrm rot="10800000">
            <a:off x="4724400" y="5867400"/>
            <a:ext cx="3810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2819400" y="5410200"/>
            <a:ext cx="19050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UWB Demodulation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(ppm)</a:t>
            </a:r>
            <a:endParaRPr lang="fa-IR" dirty="0">
              <a:solidFill>
                <a:schemeClr val="bg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rot="5400000">
            <a:off x="3542506" y="5143500"/>
            <a:ext cx="838994" cy="79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5486400" y="4191000"/>
            <a:ext cx="19812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Spectrum sensing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486400" y="3429000"/>
            <a:ext cx="2133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Mask information</a:t>
            </a:r>
            <a:endParaRPr lang="fa-IR" sz="2000" dirty="0">
              <a:solidFill>
                <a:schemeClr val="bg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867400" y="2667000"/>
            <a:ext cx="1524000" cy="707886"/>
          </a:xfrm>
          <a:prstGeom prst="rect">
            <a:avLst/>
          </a:prstGeom>
          <a:solidFill>
            <a:srgbClr val="4BD5D5"/>
          </a:solidFill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Pmc  generator</a:t>
            </a:r>
            <a:endParaRPr lang="fa-IR" sz="2000" dirty="0"/>
          </a:p>
        </p:txBody>
      </p:sp>
      <p:cxnSp>
        <p:nvCxnSpPr>
          <p:cNvPr id="134" name="Straight Arrow Connector 133"/>
          <p:cNvCxnSpPr/>
          <p:nvPr/>
        </p:nvCxnSpPr>
        <p:spPr>
          <a:xfrm rot="10800000">
            <a:off x="2057400" y="5715000"/>
            <a:ext cx="7620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2438400"/>
            <a:ext cx="91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Input data</a:t>
            </a:r>
            <a:endParaRPr lang="fa-IR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4495800"/>
            <a:ext cx="1066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Out put data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4000" b="1" i="1" dirty="0" smtClean="0"/>
              <a:t>Spectrum sharing in Cognitive UWB Radio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5562600" y="2057400"/>
            <a:ext cx="2286000" cy="838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Primary-secondary  users</a:t>
            </a:r>
            <a:endParaRPr lang="fa-IR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057400"/>
            <a:ext cx="2133600" cy="76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Equal users</a:t>
            </a:r>
            <a:endParaRPr lang="fa-IR" sz="2400" b="1" dirty="0">
              <a:solidFill>
                <a:srgbClr val="00B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43000" y="5029200"/>
            <a:ext cx="2438400" cy="838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Coexistences network</a:t>
            </a:r>
            <a:endParaRPr lang="fa-IR" sz="2400" b="1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86400" y="4876800"/>
            <a:ext cx="23622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Coperation network</a:t>
            </a:r>
            <a:endParaRPr lang="fa-IR" sz="2400" b="1" dirty="0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>
          <a:xfrm rot="5400000">
            <a:off x="3695700" y="2095500"/>
            <a:ext cx="2209800" cy="38100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8" idx="0"/>
          </p:cNvCxnSpPr>
          <p:nvPr/>
        </p:nvCxnSpPr>
        <p:spPr>
          <a:xfrm rot="5400000">
            <a:off x="5695950" y="3867150"/>
            <a:ext cx="1981200" cy="38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</p:cNvCxnSpPr>
          <p:nvPr/>
        </p:nvCxnSpPr>
        <p:spPr>
          <a:xfrm rot="16200000" flipH="1">
            <a:off x="3009900" y="1790700"/>
            <a:ext cx="2133600" cy="4191000"/>
          </a:xfrm>
          <a:prstGeom prst="straightConnector1">
            <a:avLst/>
          </a:prstGeom>
          <a:ln w="19050">
            <a:solidFill>
              <a:srgbClr val="E589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</p:cNvCxnSpPr>
          <p:nvPr/>
        </p:nvCxnSpPr>
        <p:spPr>
          <a:xfrm rot="16200000" flipH="1">
            <a:off x="914400" y="3886200"/>
            <a:ext cx="2209800" cy="76200"/>
          </a:xfrm>
          <a:prstGeom prst="straightConnector1">
            <a:avLst/>
          </a:prstGeom>
          <a:ln w="19050">
            <a:solidFill>
              <a:srgbClr val="E589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Spectrum sensing schemes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Energy detection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When the receiver cannot gather sufficient information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about Pus.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Feature detection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It is computationally complex and requires significantly long observation times.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Matched filter detection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When the information of the primary user signal is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known to the CR user, the optimal detector is the   matched filter detection.  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Spectrum sensing schemes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From what has been discussed, we may draw</a:t>
            </a:r>
          </a:p>
          <a:p>
            <a:pPr>
              <a:buNone/>
            </a:pPr>
            <a:r>
              <a:rPr lang="en-US" dirty="0" smtClean="0"/>
              <a:t>the conclusion that the matched filter detection is the optimal spectrum sensing scheme in the UWB-CR. Because the priori knowledge of the primary user signals in the UWB-CR system is known to the CR user.</a:t>
            </a:r>
            <a:endParaRPr lang="fa-I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Spectrum sensing in C UWB R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Because of shadowing and fading, it is possible that some devices do not receive</a:t>
            </a:r>
          </a:p>
          <a:p>
            <a:pPr>
              <a:buNone/>
            </a:pPr>
            <a:r>
              <a:rPr lang="en-US" b="1" dirty="0" smtClean="0"/>
              <a:t>    a primary user’s signal.</a:t>
            </a:r>
            <a:r>
              <a:rPr lang="en-US" dirty="0" smtClean="0"/>
              <a:t> </a:t>
            </a:r>
            <a:r>
              <a:rPr lang="en-US" b="1" dirty="0" smtClean="0"/>
              <a:t>In order to avoid the hidden PU problem, the spectrum</a:t>
            </a:r>
          </a:p>
          <a:p>
            <a:pPr>
              <a:buNone/>
            </a:pPr>
            <a:r>
              <a:rPr lang="en-US" b="1" dirty="0" smtClean="0"/>
              <a:t>    sensing must be distributed among devices.</a:t>
            </a: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Conlusion: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Decrease interference</a:t>
            </a:r>
            <a:endParaRPr lang="fa-IR" b="1" dirty="0" smtClean="0"/>
          </a:p>
          <a:p>
            <a:r>
              <a:rPr lang="en-US" b="1" dirty="0" smtClean="0"/>
              <a:t>capacity of the UWB system can be improved</a:t>
            </a:r>
          </a:p>
          <a:p>
            <a:r>
              <a:rPr lang="en-US" b="1" dirty="0" smtClean="0"/>
              <a:t>Flexibility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REFRENCES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b="1" dirty="0" smtClean="0"/>
              <a:t>[1</a:t>
            </a:r>
            <a:r>
              <a:rPr lang="en-US" sz="4000" b="1" dirty="0" smtClean="0"/>
              <a:t>] A. Gupta, P. Mohapatra. A survey on ultra wide band medium access control schemes. Department of Computer Science, University of California, Davis, CA 95616, United States. 9 January 2007</a:t>
            </a:r>
            <a:r>
              <a:rPr lang="en-US" sz="4000" b="1" dirty="0" smtClean="0"/>
              <a:t>.</a:t>
            </a:r>
          </a:p>
          <a:p>
            <a:pPr algn="just">
              <a:buNone/>
            </a:pPr>
            <a:endParaRPr lang="en-US" sz="4000" b="1" dirty="0" smtClean="0"/>
          </a:p>
          <a:p>
            <a:pPr algn="just">
              <a:buNone/>
            </a:pPr>
            <a:r>
              <a:rPr lang="en-US" sz="4000" b="1" dirty="0" smtClean="0"/>
              <a:t>[2] N. H. Choi , J. H. Hwang, G.Zheng, N. Han, J.M. Kim. A Cognitive UWB Testbed Employing Adaptive Pulse </a:t>
            </a:r>
            <a:r>
              <a:rPr lang="en-US" sz="4000" b="1" dirty="0" smtClean="0"/>
              <a:t>Generation.2007</a:t>
            </a:r>
          </a:p>
          <a:p>
            <a:pPr algn="just">
              <a:buNone/>
            </a:pPr>
            <a:endParaRPr lang="en-US" sz="4000" b="1" dirty="0" smtClean="0"/>
          </a:p>
          <a:p>
            <a:pPr algn="just">
              <a:buNone/>
            </a:pPr>
            <a:r>
              <a:rPr lang="en-US" sz="4000" b="1" dirty="0" smtClean="0"/>
              <a:t>[3] Q. Ji-xin, F.Yong, Z. Shi-</a:t>
            </a:r>
            <a:r>
              <a:rPr lang="en-US" sz="4000" b="1" dirty="0" err="1" smtClean="0"/>
              <a:t>bing</a:t>
            </a:r>
            <a:r>
              <a:rPr lang="en-US" sz="4000" b="1" dirty="0" smtClean="0"/>
              <a:t>. Spectrum sensing in ultra-wideband system based on cognitive radio. Journal of Communication and Computer, ISSN1548-7709, USA. Nov. 2008, Volume 5, No.11 (Serial No.48</a:t>
            </a:r>
            <a:r>
              <a:rPr lang="en-US" sz="4000" b="1" dirty="0" smtClean="0"/>
              <a:t>).</a:t>
            </a:r>
          </a:p>
          <a:p>
            <a:pPr algn="just">
              <a:buNone/>
            </a:pPr>
            <a:endParaRPr lang="en-US" sz="4000" b="1" dirty="0" smtClean="0"/>
          </a:p>
          <a:p>
            <a:pPr algn="just">
              <a:buNone/>
            </a:pPr>
            <a:r>
              <a:rPr lang="en-US" sz="4000" b="1" dirty="0" smtClean="0"/>
              <a:t>[4] H. Zhang, Member, IEEE, X. Zhou, Student Member, IEEE, K. Y. Yazdandoost, Member, IEEE,  and I. Waveforms Adaptation in Cognitive Ultra-Wideband Radio Evolution. IEEE Journal on selected areas in Communication, VOL. 24, NO. 4, April 2006</a:t>
            </a:r>
            <a:r>
              <a:rPr lang="en-US" sz="4000" b="1" dirty="0" smtClean="0"/>
              <a:t>.</a:t>
            </a:r>
          </a:p>
          <a:p>
            <a:pPr algn="just">
              <a:buNone/>
            </a:pPr>
            <a:endParaRPr lang="en-US" sz="4000" b="1" dirty="0" smtClean="0"/>
          </a:p>
          <a:p>
            <a:pPr algn="just">
              <a:buNone/>
            </a:pPr>
            <a:r>
              <a:rPr lang="en-US" sz="4000" b="1" dirty="0" smtClean="0"/>
              <a:t> [5] Claudio R. C. M. </a:t>
            </a:r>
            <a:r>
              <a:rPr lang="en-US" sz="4000" b="1" dirty="0" err="1" smtClean="0"/>
              <a:t>da</a:t>
            </a:r>
            <a:r>
              <a:rPr lang="en-US" sz="4000" b="1" dirty="0" smtClean="0"/>
              <a:t> Silva, B.Choi , K. Kim. Distributed Spectrum Sensing for Cognitive Radio Systems. Bradley Department of Electrical and Computer Engineering Virginia Polytechnic Institute and State University Blacksburg, VA USA 24061</a:t>
            </a:r>
            <a:r>
              <a:rPr lang="en-US" sz="4000" b="1" dirty="0" smtClean="0"/>
              <a:t>.</a:t>
            </a:r>
          </a:p>
          <a:p>
            <a:pPr algn="just">
              <a:buNone/>
            </a:pPr>
            <a:endParaRPr lang="en-US" sz="4000" b="1" dirty="0" smtClean="0"/>
          </a:p>
          <a:p>
            <a:pPr algn="just">
              <a:buNone/>
            </a:pPr>
            <a:r>
              <a:rPr lang="en-US" sz="4000" b="1" dirty="0" smtClean="0"/>
              <a:t>[</a:t>
            </a:r>
            <a:r>
              <a:rPr lang="en-US" sz="4000" b="1" dirty="0" smtClean="0"/>
              <a:t>6] F. Granelli, H. Zhang. Cognitive Ultra Wideband Radio: A Research Vision and It's Open Challenges. </a:t>
            </a:r>
            <a:endParaRPr lang="fa-I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2819400"/>
            <a:ext cx="2667000" cy="1371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b="1" dirty="0" smtClean="0">
                <a:solidFill>
                  <a:srgbClr val="E589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Thank you for your attention</a:t>
            </a:r>
            <a:endParaRPr lang="fa-IR" sz="6000" b="1" dirty="0">
              <a:solidFill>
                <a:srgbClr val="E589D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OUTLINE: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INTRODUCTION</a:t>
            </a:r>
          </a:p>
          <a:p>
            <a:r>
              <a:rPr lang="en-US" sz="2800" b="1" dirty="0" smtClean="0"/>
              <a:t>UWB PROBLEMS</a:t>
            </a:r>
          </a:p>
          <a:p>
            <a:r>
              <a:rPr lang="en-US" sz="2800" b="1" dirty="0" smtClean="0"/>
              <a:t>CR in UWB</a:t>
            </a:r>
          </a:p>
          <a:p>
            <a:r>
              <a:rPr lang="en-US" sz="2800" b="1" dirty="0" smtClean="0"/>
              <a:t>STRUCTURE OF COGNITIVE UWB SYSTEM</a:t>
            </a:r>
          </a:p>
          <a:p>
            <a:r>
              <a:rPr lang="en-US" sz="2800" b="1" dirty="0" smtClean="0"/>
              <a:t>Differences between CR and UWB</a:t>
            </a:r>
          </a:p>
          <a:p>
            <a:r>
              <a:rPr lang="en-US" sz="2800" b="1" dirty="0" smtClean="0"/>
              <a:t>Spectrum sharing in Cognitive UWB Radio</a:t>
            </a:r>
          </a:p>
          <a:p>
            <a:r>
              <a:rPr lang="en-US" sz="2800" b="1" dirty="0" smtClean="0"/>
              <a:t>Spectrum sensing in Cognitive UWB Radio</a:t>
            </a:r>
          </a:p>
          <a:p>
            <a:r>
              <a:rPr lang="en-US" sz="2800" b="1" dirty="0" smtClean="0"/>
              <a:t>Conclusion</a:t>
            </a:r>
          </a:p>
          <a:p>
            <a:r>
              <a:rPr lang="en-US" sz="2800" b="1" dirty="0" err="1" smtClean="0"/>
              <a:t>Refrences</a:t>
            </a:r>
            <a:r>
              <a:rPr lang="en-US" sz="2800" b="1" dirty="0" smtClean="0"/>
              <a:t> 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800" b="1" dirty="0" smtClean="0"/>
              <a:t>Large bandwidth</a:t>
            </a:r>
          </a:p>
          <a:p>
            <a:pPr>
              <a:buNone/>
            </a:pPr>
            <a:r>
              <a:rPr lang="en-US" sz="2400" dirty="0" smtClean="0"/>
              <a:t>High data rate communications, multiple access communications , Ground and wall penetration and geolocation</a:t>
            </a:r>
          </a:p>
          <a:p>
            <a:r>
              <a:rPr lang="en-US" sz="2800" b="1" dirty="0" smtClean="0"/>
              <a:t>Carrierless signal</a:t>
            </a:r>
          </a:p>
          <a:p>
            <a:pPr>
              <a:buNone/>
            </a:pPr>
            <a:r>
              <a:rPr lang="en-US" sz="2400" dirty="0" smtClean="0"/>
              <a:t>Hardware simplicity and small low cost hardware</a:t>
            </a:r>
          </a:p>
          <a:p>
            <a:r>
              <a:rPr lang="en-US" sz="2800" b="1" dirty="0" smtClean="0"/>
              <a:t>Ultra short pulse width</a:t>
            </a:r>
          </a:p>
          <a:p>
            <a:pPr>
              <a:buNone/>
            </a:pPr>
            <a:r>
              <a:rPr lang="en-US" sz="2400" dirty="0" smtClean="0"/>
              <a:t>Multipath components of UWB signals can be resolved directly</a:t>
            </a:r>
            <a:endParaRPr lang="fa-IR" sz="2400" b="1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  <a:cs typeface="+mj-cs"/>
              </a:rPr>
              <a:t>INTRODUCTION</a:t>
            </a:r>
            <a:endParaRPr lang="fa-IR" b="1" i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fa-IR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2667000"/>
            <a:ext cx="5410200" cy="2362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bandwidth of UWB system is generally over 20% of center frequency or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more than 500MHz.</a:t>
            </a:r>
            <a:endParaRPr lang="fa-I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fa-IR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i="1" dirty="0" smtClean="0"/>
              <a:t>In terms of bandwidth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Ultra wide band BW&gt;&gt;wideband BW&gt;&gt;Narrowband BW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                  </a:t>
            </a:r>
            <a:endParaRPr lang="fa-IR" b="1" i="1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5562600"/>
            <a:ext cx="3886200" cy="158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257300" y="4457700"/>
            <a:ext cx="2209800" cy="1588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362200" y="5257800"/>
            <a:ext cx="3733800" cy="304800"/>
          </a:xfrm>
          <a:prstGeom prst="rect">
            <a:avLst/>
          </a:prstGeom>
          <a:solidFill>
            <a:srgbClr val="4BD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3505200" y="4495800"/>
            <a:ext cx="914400" cy="1066800"/>
          </a:xfrm>
          <a:prstGeom prst="rect">
            <a:avLst/>
          </a:prstGeom>
          <a:solidFill>
            <a:srgbClr val="E58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4" name="Rectangle 13"/>
          <p:cNvSpPr/>
          <p:nvPr/>
        </p:nvSpPr>
        <p:spPr>
          <a:xfrm>
            <a:off x="3810000" y="3429000"/>
            <a:ext cx="228600" cy="2133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/>
          <p:cNvSpPr txBox="1"/>
          <p:nvPr/>
        </p:nvSpPr>
        <p:spPr>
          <a:xfrm>
            <a:off x="3276600" y="5562600"/>
            <a:ext cx="1295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Frequency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524000" y="3657600"/>
            <a:ext cx="738664" cy="1524000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Power spectral Density (db)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4572001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i="1" dirty="0" smtClean="0">
                <a:solidFill>
                  <a:srgbClr val="4BD5D5"/>
                </a:solidFill>
              </a:rPr>
              <a:t>UWB</a:t>
            </a:r>
            <a:endParaRPr lang="fa-IR" sz="2400" b="1" i="1" dirty="0">
              <a:solidFill>
                <a:srgbClr val="4BD5D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3733800"/>
            <a:ext cx="2362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i="1" dirty="0" smtClean="0">
                <a:solidFill>
                  <a:srgbClr val="E589D8"/>
                </a:solidFill>
              </a:rPr>
              <a:t>Wide band</a:t>
            </a:r>
            <a:endParaRPr lang="fa-IR" sz="2000" b="1" i="1" dirty="0">
              <a:solidFill>
                <a:srgbClr val="E589D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3429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</a:rPr>
              <a:t>Narrow band</a:t>
            </a:r>
            <a:endParaRPr lang="fa-IR" sz="2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cs typeface="+mj-cs"/>
              </a:rPr>
              <a:t>Differences between CR and UWB</a:t>
            </a:r>
            <a:endParaRPr lang="fa-IR" b="1" i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 smtClean="0">
                <a:cs typeface="+mj-cs"/>
              </a:rPr>
              <a:t>A CR utilizes only unused spectrum segments or spectrum holes at a given time and location, whereas the UWB signal spectrum</a:t>
            </a:r>
          </a:p>
          <a:p>
            <a:pPr>
              <a:buNone/>
            </a:pPr>
            <a:r>
              <a:rPr lang="en-US" sz="3000" b="1" dirty="0" smtClean="0">
                <a:cs typeface="+mj-cs"/>
              </a:rPr>
              <a:t>may overlap with the PU signal spectrum.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>
                <a:cs typeface="+mj-cs"/>
              </a:rPr>
              <a:t>the UWB technology </a:t>
            </a:r>
            <a:r>
              <a:rPr lang="en-US" sz="2800" b="1" dirty="0" smtClean="0">
                <a:cs typeface="+mj-cs"/>
              </a:rPr>
              <a:t>is aimed at short-range </a:t>
            </a:r>
            <a:endParaRPr lang="en-US" sz="3000" b="1" dirty="0" smtClean="0">
              <a:cs typeface="+mj-cs"/>
            </a:endParaRPr>
          </a:p>
          <a:p>
            <a:pPr>
              <a:buNone/>
            </a:pPr>
            <a:r>
              <a:rPr lang="en-US" sz="3000" b="1" dirty="0" smtClean="0">
                <a:cs typeface="+mj-cs"/>
              </a:rPr>
              <a:t>communications due to transmission power constraints, but the CR may use higher transmit </a:t>
            </a:r>
          </a:p>
          <a:p>
            <a:pPr>
              <a:buNone/>
            </a:pPr>
            <a:r>
              <a:rPr lang="en-US" sz="3000" b="1" dirty="0" smtClean="0">
                <a:cs typeface="+mj-cs"/>
              </a:rPr>
              <a:t>power levels and therefore may be deployed </a:t>
            </a:r>
            <a:r>
              <a:rPr lang="en-US" b="1" dirty="0" smtClean="0"/>
              <a:t>the CR may therefore may be deployed in longer-   range communications. </a:t>
            </a:r>
            <a:r>
              <a:rPr lang="en-US" b="1" dirty="0" smtClean="0">
                <a:cs typeface="+mj-cs"/>
              </a:rPr>
              <a:t>.</a:t>
            </a:r>
            <a:endParaRPr lang="en-US" sz="3000" b="1" dirty="0" smtClean="0">
              <a:cs typeface="+mj-cs"/>
            </a:endParaRPr>
          </a:p>
          <a:p>
            <a:pPr>
              <a:buNone/>
            </a:pPr>
            <a:endParaRPr lang="fa-I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UWB PROBLEMS: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i="1" dirty="0" smtClean="0">
                <a:cs typeface="+mj-cs"/>
              </a:rPr>
              <a:t>Because UWB occupying very wide spectrum, and effect from/to  other existing systems within the same band.</a:t>
            </a:r>
          </a:p>
          <a:p>
            <a:r>
              <a:rPr lang="en-US" sz="3600" b="1" i="1" dirty="0" smtClean="0">
                <a:cs typeface="+mj-cs"/>
              </a:rPr>
              <a:t>Even UWB system transmits under limited power level, it could cause interference</a:t>
            </a:r>
          </a:p>
          <a:p>
            <a:pPr>
              <a:buNone/>
            </a:pPr>
            <a:r>
              <a:rPr lang="en-US" sz="3600" b="1" i="1" dirty="0" smtClean="0">
                <a:cs typeface="+mj-cs"/>
              </a:rPr>
              <a:t>to other systems. </a:t>
            </a:r>
          </a:p>
          <a:p>
            <a:pPr>
              <a:buNone/>
            </a:pPr>
            <a:r>
              <a:rPr lang="en-US" sz="3600" i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 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CR in UWB</a:t>
            </a:r>
            <a:endParaRPr lang="fa-IR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smtClean="0"/>
              <a:t>cognitive radio can sence the spectrum, to check whether it is being used by licensed services,Cognitive UWB radio can change the</a:t>
            </a:r>
          </a:p>
          <a:p>
            <a:pPr>
              <a:buNone/>
            </a:pPr>
            <a:r>
              <a:rPr lang="en-US" b="1" i="1" dirty="0" smtClean="0"/>
              <a:t>radio parameters in order to be able to exploit the unused part of the spectrum.</a:t>
            </a:r>
            <a:endParaRPr lang="fa-I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STRUCTURE OF COGNITIVE UWB SYSTEM</a:t>
            </a:r>
            <a:r>
              <a:rPr lang="en-US" b="1" dirty="0" smtClean="0"/>
              <a:t>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dirty="0" smtClean="0"/>
              <a:t>cognitive UWB system divides the whole band into several sub-bands and selects the ones</a:t>
            </a:r>
          </a:p>
          <a:p>
            <a:pPr>
              <a:buNone/>
            </a:pPr>
            <a:r>
              <a:rPr lang="en-US" b="1" i="1" dirty="0" smtClean="0"/>
              <a:t>with good channel condition for its transmission.</a:t>
            </a:r>
            <a:endParaRPr lang="fa-I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812</Words>
  <Application>Microsoft Office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 the name of God</vt:lpstr>
      <vt:lpstr>OUTLINE:</vt:lpstr>
      <vt:lpstr>INTRODUCTION</vt:lpstr>
      <vt:lpstr>INTRODUCTION</vt:lpstr>
      <vt:lpstr>INTRODUCTION</vt:lpstr>
      <vt:lpstr>Differences between CR and UWB</vt:lpstr>
      <vt:lpstr>UWB PROBLEMS:</vt:lpstr>
      <vt:lpstr>CR in UWB</vt:lpstr>
      <vt:lpstr>STRUCTURE OF COGNITIVE UWB SYSTEM:</vt:lpstr>
      <vt:lpstr>STRUCTURE OF COGNITIVE UWB SYSTEM:</vt:lpstr>
      <vt:lpstr>Spectrum sharing in Cognitive UWB Radio </vt:lpstr>
      <vt:lpstr>Spectrum sensing schemes</vt:lpstr>
      <vt:lpstr>Spectrum sensing schemes</vt:lpstr>
      <vt:lpstr>Spectrum sensing in C UWB R</vt:lpstr>
      <vt:lpstr>Conlusion:</vt:lpstr>
      <vt:lpstr>REFRENCES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UWB?</dc:title>
  <dc:creator>Soodeh</dc:creator>
  <cp:lastModifiedBy>Soodeh</cp:lastModifiedBy>
  <cp:revision>103</cp:revision>
  <dcterms:created xsi:type="dcterms:W3CDTF">2006-08-16T00:00:00Z</dcterms:created>
  <dcterms:modified xsi:type="dcterms:W3CDTF">2009-07-27T21:54:42Z</dcterms:modified>
</cp:coreProperties>
</file>